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9" r:id="rId4"/>
    <p:sldId id="258" r:id="rId5"/>
    <p:sldId id="263" r:id="rId6"/>
    <p:sldId id="260" r:id="rId7"/>
    <p:sldId id="261" r:id="rId8"/>
    <p:sldId id="262" r:id="rId9"/>
    <p:sldId id="264" r:id="rId10"/>
    <p:sldId id="266" r:id="rId11"/>
    <p:sldId id="269" r:id="rId12"/>
    <p:sldId id="265" r:id="rId13"/>
    <p:sldId id="270" r:id="rId14"/>
    <p:sldId id="271"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Roboto Bold" panose="02000000000000000000"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1D7F44-B6E2-415A-9656-C85EAD39EFB4}" v="1" dt="2023-05-03T19:51:09.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000" autoAdjust="0"/>
    <p:restoredTop sz="54023" autoAdjust="0"/>
  </p:normalViewPr>
  <p:slideViewPr>
    <p:cSldViewPr>
      <p:cViewPr varScale="1">
        <p:scale>
          <a:sx n="29" d="100"/>
          <a:sy n="29" d="100"/>
        </p:scale>
        <p:origin x="68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1677987"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03.05.2023</a:t>
            </a:fld>
            <a:endParaRPr lang="cs-CZ" dirty="0"/>
          </a:p>
        </p:txBody>
      </p:sp>
      <p:sp>
        <p:nvSpPr>
          <p:cNvPr id="4" name="Slide Image Placeholder 3"/>
          <p:cNvSpPr>
            <a:spLocks noGrp="1" noRot="1" noChangeAspect="1"/>
          </p:cNvSpPr>
          <p:nvPr>
            <p:ph type="sldImg" idx="2"/>
          </p:nvPr>
        </p:nvSpPr>
        <p:spPr>
          <a:xfrm>
            <a:off x="1526381" y="514351"/>
            <a:ext cx="3805237"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5181600" cy="3149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1677987"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962791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03.05.2023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dirty="0"/>
              <a:t>The services that 211 can refer people to are very broad, and include resources related to financial assistance, food security, programs for seniors, affordable housing, mental health, COVID-relief, women's shelters, support for single parents, etc. </a:t>
            </a:r>
          </a:p>
          <a:p>
            <a:pPr lvl="0"/>
            <a:endParaRPr lang="en-US" dirty="0"/>
          </a:p>
          <a:p>
            <a:pPr lvl="0"/>
            <a:r>
              <a:rPr lang="en-US" dirty="0"/>
              <a:t>In a sense, 211 is a great resource for that 'everything else' category that other information and response lines are not always built to address to this level of detail. This means that the ways in which you can help support the 211 service are also broad - from telling others about it, to calling on behalf of loved ones looking for support, to helping us evaluate which resources might need to be updated so that we can always make the right referrals at the right time. It really takes a village to ensure everyone has access to the help they need. This is a complex landscape, and people's lives also evolve in complex ways, so 211 counts on everyone's support to build trust for users and resource organizations relying on our referrals as well.</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03.05.2023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dirty="0"/>
              <a:t>To access the service, you can:</a:t>
            </a:r>
          </a:p>
          <a:p>
            <a:pPr lvl="0"/>
            <a:endParaRPr lang="en-US" dirty="0"/>
          </a:p>
          <a:p>
            <a:pPr lvl="0"/>
            <a:r>
              <a:rPr lang="en-US" dirty="0"/>
              <a:t>-dial 2-1-1</a:t>
            </a:r>
          </a:p>
          <a:p>
            <a:pPr lvl="0"/>
            <a:r>
              <a:rPr lang="en-US" dirty="0"/>
              <a:t>-we also have toll-free lines because sometimes landlines and cellphones have a glitch that may impede the call from reaching 211</a:t>
            </a:r>
          </a:p>
          <a:p>
            <a:pPr lvl="0"/>
            <a:r>
              <a:rPr lang="en-US" dirty="0"/>
              <a:t>-We have a toll-free video-relay service and TTY option for people who are deaf or hard of hearing</a:t>
            </a:r>
          </a:p>
          <a:p>
            <a:pPr lvl="0"/>
            <a:r>
              <a:rPr lang="en-US" dirty="0"/>
              <a:t>-People have the option to request help and information by e-mail</a:t>
            </a:r>
          </a:p>
          <a:p>
            <a:pPr lvl="0"/>
            <a:r>
              <a:rPr lang="en-US" dirty="0"/>
              <a:t>-And as of July 2021, people also have the option to search for information and resources using our new 211 NB portal at nb.211.ca </a:t>
            </a:r>
          </a:p>
          <a:p>
            <a:pPr lvl="0"/>
            <a:r>
              <a:rPr lang="en-US" dirty="0"/>
              <a:t>-As of November 2021, you can also chat online with a Community Navigator to find the information and help you need.</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03.05.2023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dirty="0"/>
              <a:t>We work with incredible partners to make all this possible:</a:t>
            </a:r>
          </a:p>
          <a:p>
            <a:pPr lvl="0"/>
            <a:endParaRPr lang="en-US" dirty="0"/>
          </a:p>
          <a:p>
            <a:pPr lvl="0"/>
            <a:r>
              <a:rPr lang="en-US" dirty="0" err="1"/>
              <a:t>Findhelp</a:t>
            </a:r>
            <a:r>
              <a:rPr lang="en-US" dirty="0"/>
              <a:t> provides the system behind 211</a:t>
            </a:r>
          </a:p>
          <a:p>
            <a:pPr lvl="0"/>
            <a:endParaRPr lang="en-US" dirty="0"/>
          </a:p>
          <a:p>
            <a:pPr lvl="0"/>
            <a:r>
              <a:rPr lang="en-US" dirty="0"/>
              <a:t>SJHDC provides the full-time database editors to help us ensure our information is up to date since this is an evolving landscape</a:t>
            </a:r>
          </a:p>
          <a:p>
            <a:pPr lvl="0"/>
            <a:endParaRPr lang="en-US" dirty="0"/>
          </a:p>
          <a:p>
            <a:pPr lvl="0"/>
            <a:r>
              <a:rPr lang="en-US" dirty="0"/>
              <a:t>You! - you're referring clients to us; you are helping us to spread the word about the service, and you also help us to ensure that our database is up to date by helping us to verify information and add resources to our system. You are also part of the heart and soul of 211! </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03.05.2023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dirty="0"/>
              <a:t>As the service continues to grow and expand, you can continue to support it by checking and updating existing programs and services in our database, by submitting the form at the top link.</a:t>
            </a:r>
          </a:p>
          <a:p>
            <a:pPr lvl="0"/>
            <a:endParaRPr lang="en-US" dirty="0"/>
          </a:p>
          <a:p>
            <a:pPr lvl="0"/>
            <a:r>
              <a:rPr lang="en-US" dirty="0"/>
              <a:t>211 is a community service. We are not a product, or a sales strategy; we are a non-profit organization ourselves.  We collect certain pieces of data that are available for public access for whoever needs it or wants it. But if ever you're looking for specific data beyond what's publicly available on our portal, that's a separate conversation around reporting because providing this data is outside our core mandate, so there may be a fee for this additional reporting request. However, our free data portal gives you access to a wealth of information to better understand who is calling, where they are calling from, what their needs are, and whether there are gaps in service that can inform future policy decisions. Our data is a powerful tool that already helps organizations and policy makers to better serve our communities.</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CA" dirty="0"/>
              <a:t>211 is a service trademarked to United Way, so, when you donate to our Community Fund, YOU are making sure that someone gets the help they need; YOU help to ensure the continuation of this great service in our province and community. </a:t>
            </a:r>
            <a:r>
              <a:rPr lang="en-CA"/>
              <a:t>Thank you! </a:t>
            </a:r>
            <a:endParaRPr lang="en-CA" dirty="0"/>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65534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CA"/>
              <a:t>We are also very proud to say that the distribution of callers in NB spans the whole province, and this speaks to how well-received the service has been, especially by those in rural communities where access to services may sometimes be limited. </a:t>
            </a:r>
            <a:endParaRPr lang="en-CA"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295672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03.05.2023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dirty="0"/>
              <a:t>211's goal is to be a bridge - to help connect individuals and community agencies to one another, to ensure that everyone feels heard and supported, and no one is left behind. </a:t>
            </a:r>
          </a:p>
          <a:p>
            <a:pPr lvl="0"/>
            <a:endParaRPr lang="en-US" dirty="0"/>
          </a:p>
          <a:p>
            <a:pPr lvl="0"/>
            <a:r>
              <a:rPr lang="en-US" dirty="0"/>
              <a:t>People don't often know what resources exist out there, let alone where to find them. 211's goal is to play a connecting role and make it as easy as possible for everyone to access the help they need.</a:t>
            </a:r>
          </a:p>
          <a:p>
            <a:pPr lvl="0"/>
            <a:endParaRPr lang="en-US" dirty="0"/>
          </a:p>
          <a:p>
            <a:pPr lvl="0"/>
            <a:r>
              <a:rPr lang="en-US" dirty="0"/>
              <a:t>A disabled senior citizen called 211 and he was very angry and upset. The community navigator on the other end of the line listened to him and asked a few questions to better understand his situation. He needed to make some essential home repairs but he didn't have the financial means to do so, and he was convinced that there was no help out there for him. He was frustrated and felt like there was no one out there who cared and who could help him find a solution, but after hearing him share, the community navigator was able to offer some options to him, in his own community, to help with his home repairs, including programs offered by Social Development, and options like the Disability Tax Credit offered by the CRA.</a:t>
            </a:r>
          </a:p>
          <a:p>
            <a:pPr lvl="0"/>
            <a:endParaRPr lang="en-US" dirty="0"/>
          </a:p>
          <a:p>
            <a:pPr lvl="0"/>
            <a:r>
              <a:rPr lang="en-US" dirty="0"/>
              <a:t>After this, he expressed gratitude and surprise, as he had no idea that these resources were available to him; he was keen to get started with the next steps in his journey, and he felt supported after speaking with someone who genuinely cared.</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03.05.2023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dirty="0"/>
              <a:t>While what I gave you is the technical definition of the 211 service, what 211 really is, is that best friend whom you can call at any time, with any concern, and who will actively listen with empathy to what you're going through, so they can help you find the resources you need.</a:t>
            </a:r>
          </a:p>
          <a:p>
            <a:pPr lvl="0"/>
            <a:endParaRPr lang="en-US" dirty="0"/>
          </a:p>
          <a:p>
            <a:pPr lvl="0"/>
            <a:r>
              <a:rPr lang="en-US" dirty="0"/>
              <a:t>Life doesn't throw you challenges at a convenient time. So, whether it's at 3AM on a Sunday, or first thing Monday morning, you can rest assured that 211 is there for you.</a:t>
            </a:r>
          </a:p>
          <a:p>
            <a:pPr lvl="0"/>
            <a:endParaRPr lang="en-US" dirty="0"/>
          </a:p>
          <a:p>
            <a:pPr lvl="0"/>
            <a:r>
              <a:rPr lang="en-US" dirty="0"/>
              <a:t>When someone contacts 211, they are connected with a real person who will ask questions about their situation and suggest programs or services that can help. Often, callers can even be registered for eligible programs on the spot during the call, eliminating the added stress of trying to wade through changing programs and information every day.</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03.05.2023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dirty="0"/>
              <a:t>For example, a mother of 5 called looking for help to find food for her family. As the conversation went on, she shared that she wasn't working - her husband was - but he was acting violent at home. The community navigator immediately asked if her and the children were safe, and the mother said "yes." The navigator then asked if she had all the resources she needed to find support regarding domestic violence, and the mother said she was working with a social worker to get her and her children to safety. </a:t>
            </a:r>
          </a:p>
          <a:p>
            <a:pPr lvl="0"/>
            <a:endParaRPr lang="en-US" dirty="0"/>
          </a:p>
          <a:p>
            <a:pPr lvl="0"/>
            <a:r>
              <a:rPr lang="en-US" dirty="0"/>
              <a:t>If at any point during the conversation the answers were no, this would have been a very different conversation: 911 would have likely been involved, and supports around domestic violence would have been made available to her. What she needed was help around food security, and she also received information on employment counselling, women's shelters, utilities assistance, </a:t>
            </a:r>
            <a:r>
              <a:rPr lang="en-US" dirty="0" err="1"/>
              <a:t>etc</a:t>
            </a:r>
            <a:r>
              <a:rPr lang="en-US" dirty="0"/>
              <a:t>,  so that she could support herself and find resources to live more autonomously as her and the social worker worked together to make a plan.</a:t>
            </a:r>
          </a:p>
          <a:p>
            <a:pPr lvl="0"/>
            <a:endParaRPr lang="en-US" dirty="0"/>
          </a:p>
          <a:p>
            <a:pPr lvl="0"/>
            <a:r>
              <a:rPr lang="en-US" dirty="0"/>
              <a:t>So as you can see, we don't offer counselling directly, but we can support individuals by connecting them to the right supports at the right time.</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03.05.2023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dirty="0"/>
              <a:t>And that's the magic of 211: the human touch and compassion that our Community Navigators are able to bring to the service! </a:t>
            </a:r>
          </a:p>
          <a:p>
            <a:pPr lvl="0"/>
            <a:endParaRPr lang="en-US" dirty="0"/>
          </a:p>
          <a:p>
            <a:pPr lvl="0"/>
            <a:r>
              <a:rPr lang="en-US" dirty="0"/>
              <a:t>Their empathy and expertise makes a real difference for callers who would otherwise feel lost and overwhelmed navigating the myriad of community resources on their own. It's not easy to look up resources online and to have to filter through pages and pages of information to try and figure out what you might be eligible for and what would be the best fit for your situation. Our 211 Community Navigators are here to ease that burden of research for you, whether you're someone in need, or a service provider looking to address clients' complex needs.</a:t>
            </a:r>
          </a:p>
          <a:p>
            <a:pPr lvl="0"/>
            <a:endParaRPr lang="en-US" dirty="0"/>
          </a:p>
          <a:p>
            <a:pPr lvl="0"/>
            <a:r>
              <a:rPr lang="en-US" dirty="0"/>
              <a:t>The human element is one of the biggest value-adds of the 211 service. Our Navigators are trained professionals who can work with marginalized populations, people in crisis, situations that need escalation, and other essential emergency providers and helplines as needed.</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1677987"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03.05.2023</a:t>
            </a:fld>
            <a:endParaRPr lang="cs-CZ" dirty="0"/>
          </a:p>
        </p:txBody>
      </p:sp>
      <p:sp>
        <p:nvSpPr>
          <p:cNvPr id="4" name="Slide Image Placeholder 3"/>
          <p:cNvSpPr>
            <a:spLocks noGrp="1" noRot="1" noChangeAspect="1"/>
          </p:cNvSpPr>
          <p:nvPr>
            <p:ph type="sldImg" idx="2"/>
          </p:nvPr>
        </p:nvSpPr>
        <p:spPr>
          <a:xfrm>
            <a:off x="1147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5181600" cy="4140200"/>
          </a:xfrm>
          <a:prstGeom prst="rect">
            <a:avLst/>
          </a:prstGeom>
        </p:spPr>
        <p:txBody>
          <a:bodyPr vert="horz" lIns="91440" tIns="45720" rIns="91440" bIns="45720" rtlCol="0"/>
          <a:lstStyle/>
          <a:p>
            <a:pPr lvl="0"/>
            <a:r>
              <a:rPr lang="en-US" dirty="0"/>
              <a:t>Community navigators are there to assist, whether you're the person in need, or supporting someone else that's looking for help. It's not always easy to reach out and ask for help, or to articulate what you're going through, especially when you're struggling. Navigators understand this and are able to help offer solutions and options to people calling on behalf of their clients or loved ones who are going through a hard time.</a:t>
            </a:r>
          </a:p>
          <a:p>
            <a:pPr lvl="0"/>
            <a:endParaRPr lang="en-US" dirty="0"/>
          </a:p>
          <a:p>
            <a:pPr lvl="0"/>
            <a:r>
              <a:rPr lang="en-US" dirty="0"/>
              <a:t>A father called 211 on behalf of his adult daughter. She had lost her job due to COVID and had had to move back in to the family home. He called to understand how he could help her find a way to live independently in the community again. While the community navigator was looking for resources, the father started opening up to add that his daughter was really struggling with her mental health, and that she was seeing a therapist once a week, but she needed additional support. The navigator asked if this was another area where he would like to find some resources and he said "yes." At that point, the navigator was able to expand her search to include not only affordable housing options, but also resources to help the daughter cope a bit better. </a:t>
            </a:r>
          </a:p>
          <a:p>
            <a:pPr lvl="0"/>
            <a:endParaRPr lang="en-US" dirty="0"/>
          </a:p>
          <a:p>
            <a:pPr lvl="0"/>
            <a:r>
              <a:rPr lang="en-US" dirty="0"/>
              <a:t>That's the value of having someone who can really listen and who cares enough to help address these complex needs; life's challenges don't happen in isolation. </a:t>
            </a:r>
          </a:p>
        </p:txBody>
      </p:sp>
      <p:sp>
        <p:nvSpPr>
          <p:cNvPr id="6" name="Footer Placeholder 5"/>
          <p:cNvSpPr>
            <a:spLocks noGrp="1"/>
          </p:cNvSpPr>
          <p:nvPr>
            <p:ph type="ftr" sz="quarter" idx="4"/>
          </p:nvPr>
        </p:nvSpPr>
        <p:spPr>
          <a:xfrm>
            <a:off x="31044" y="8289924"/>
            <a:ext cx="3962400" cy="341313"/>
          </a:xfrm>
          <a:prstGeom prst="rect">
            <a:avLst/>
          </a:prstGeom>
        </p:spPr>
        <p:txBody>
          <a:bodyPr vert="horz" lIns="91440" tIns="45720" rIns="91440" bIns="45720" rtlCol="0" anchor="b"/>
          <a:lstStyle>
            <a:lvl1pPr algn="l">
              <a:defRPr sz="1200"/>
            </a:lvl1pPr>
          </a:lstStyle>
          <a:p>
            <a:endParaRPr lang="cs-CZ" dirty="0"/>
          </a:p>
        </p:txBody>
      </p:sp>
      <p:sp>
        <p:nvSpPr>
          <p:cNvPr id="7" name="Slide Number Placeholder 6"/>
          <p:cNvSpPr>
            <a:spLocks noGrp="1"/>
          </p:cNvSpPr>
          <p:nvPr>
            <p:ph type="sldNum" sz="quarter" idx="5"/>
          </p:nvPr>
        </p:nvSpPr>
        <p:spPr>
          <a:xfrm>
            <a:off x="5180013" y="8256057"/>
            <a:ext cx="1677987"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03.05.2023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dirty="0"/>
              <a:t>It's also really important to understand where 211 begins, and where it ends. </a:t>
            </a:r>
          </a:p>
          <a:p>
            <a:pPr lvl="0"/>
            <a:endParaRPr lang="en-US" dirty="0"/>
          </a:p>
          <a:p>
            <a:pPr lvl="0"/>
            <a:r>
              <a:rPr lang="en-US" dirty="0"/>
              <a:t>211 is not a crisis management or counselling service:</a:t>
            </a:r>
          </a:p>
          <a:p>
            <a:pPr lvl="0"/>
            <a:endParaRPr lang="en-US" dirty="0"/>
          </a:p>
          <a:p>
            <a:pPr lvl="0"/>
            <a:r>
              <a:rPr lang="en-US" dirty="0"/>
              <a:t>Our community navigators are not trained to offer advice or counselling. They are experts in the human, social, community and government resources, programs and services available to New Brunswickers. They offer information and referral to help you connect to the right supports for your situation and to professionals who do specialize in the work you may seek. </a:t>
            </a:r>
          </a:p>
          <a:p>
            <a:pPr lvl="0"/>
            <a:endParaRPr lang="en-US" dirty="0"/>
          </a:p>
          <a:p>
            <a:pPr lvl="0"/>
            <a:r>
              <a:rPr lang="en-US" dirty="0"/>
              <a:t>211 is also a non-emergency response line. The service is a complement to emergency responders like 911, while acting as a one-stop-shop for non-emergency needs and information requests.</a:t>
            </a:r>
          </a:p>
          <a:p>
            <a:pPr lvl="0"/>
            <a:endParaRPr lang="en-US" dirty="0"/>
          </a:p>
          <a:p>
            <a:pPr lvl="0"/>
            <a:r>
              <a:rPr lang="en-US" dirty="0"/>
              <a:t>If someone does call in a moment of crisis, our 211 community navigators will support them and aim to de-escalate the situation based on their training, but their aim would be to make a warm transfer to the appropriate crisis helpline or 911 as needed. If you are in crisis, we want you to be calling the right number to obtain immediate support, but if you don't know what that number is, then 211 is able to help.  </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03.05.2023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dirty="0"/>
              <a:t>We want to help free up staff time and help you focus on serving your clients, to make things a little easier:</a:t>
            </a:r>
          </a:p>
          <a:p>
            <a:pPr lvl="0"/>
            <a:endParaRPr lang="en-US" dirty="0"/>
          </a:p>
          <a:p>
            <a:pPr lvl="0"/>
            <a:r>
              <a:rPr lang="en-US" dirty="0"/>
              <a:t>e.g. </a:t>
            </a:r>
          </a:p>
          <a:p>
            <a:pPr lvl="0"/>
            <a:r>
              <a:rPr lang="en-US" dirty="0"/>
              <a:t>-helping a newcomer to enroll their kids in school,</a:t>
            </a:r>
          </a:p>
          <a:p>
            <a:pPr lvl="0"/>
            <a:r>
              <a:rPr lang="en-US" dirty="0"/>
              <a:t>-Finding financial assistance programs for clients</a:t>
            </a:r>
          </a:p>
          <a:p>
            <a:pPr lvl="0"/>
            <a:r>
              <a:rPr lang="en-US" dirty="0"/>
              <a:t>-Connecting clients to mental health supports</a:t>
            </a:r>
          </a:p>
          <a:p>
            <a:pPr lvl="0"/>
            <a:r>
              <a:rPr lang="en-US" dirty="0"/>
              <a:t>-helping a colleague who would like to receive training that you don't have funding for.</a:t>
            </a:r>
          </a:p>
          <a:p>
            <a:pPr lvl="0"/>
            <a:endParaRPr lang="en-US" dirty="0"/>
          </a:p>
          <a:p>
            <a:pPr lvl="0"/>
            <a:r>
              <a:rPr lang="en-US" dirty="0"/>
              <a:t>Around 40% calls to 211 nationally are made by professionals or resource organizations, and 211 is allowing them to be able to say 'yes" to people when they need additional support they may not have been able to provide otherwise. </a:t>
            </a:r>
          </a:p>
          <a:p>
            <a:pPr lvl="0"/>
            <a:endParaRPr lang="en-US" dirty="0"/>
          </a:p>
          <a:p>
            <a:pPr lvl="0"/>
            <a:r>
              <a:rPr lang="en-US" dirty="0"/>
              <a:t>211 is also being leveraged by organizations after hours and during staff vacations, when clients might still need holistic support around certain needs. </a:t>
            </a:r>
          </a:p>
          <a:p>
            <a:pPr lvl="0"/>
            <a:r>
              <a:rPr lang="en-US" dirty="0"/>
              <a:t> </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7006-5F99-46C8-9FF0-85644561525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B39BE5A-F6D4-405C-800E-248E59461549}"/>
              </a:ext>
            </a:extLst>
          </p:cNvPr>
          <p:cNvSpPr>
            <a:spLocks noGrp="1"/>
          </p:cNvSpPr>
          <p:nvPr>
            <p:ph type="dt" sz="half" idx="10"/>
          </p:nvPr>
        </p:nvSpPr>
        <p:spPr/>
        <p:txBody>
          <a:bodyPr/>
          <a:lstStyle/>
          <a:p>
            <a:fld id="{1D8BD707-D9CF-40AE-B4C6-C98DA3205C09}" type="datetimeFigureOut">
              <a:rPr lang="en-US" smtClean="0"/>
              <a:pPr/>
              <a:t>5/3/2023</a:t>
            </a:fld>
            <a:endParaRPr lang="en-US"/>
          </a:p>
        </p:txBody>
      </p:sp>
      <p:sp>
        <p:nvSpPr>
          <p:cNvPr id="4" name="Footer Placeholder 3">
            <a:extLst>
              <a:ext uri="{FF2B5EF4-FFF2-40B4-BE49-F238E27FC236}">
                <a16:creationId xmlns:a16="http://schemas.microsoft.com/office/drawing/2014/main" id="{4927830D-4B72-4719-87BA-9BE47064CD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2133A2-0C5C-4F22-A160-335B19FEBC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455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24" Type="http://schemas.openxmlformats.org/officeDocument/2006/relationships/image" Target="../media/image41.sv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sv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DA291C"/>
          </a:solidFill>
        </p:spPr>
      </p:sp>
      <p:pic>
        <p:nvPicPr>
          <p:cNvPr id="3" name="Picture 3"/>
          <p:cNvPicPr>
            <a:picLocks noChangeAspect="1"/>
          </p:cNvPicPr>
          <p:nvPr/>
        </p:nvPicPr>
        <p:blipFill>
          <a:blip r:embed="rId3"/>
          <a:srcRect/>
          <a:stretch>
            <a:fillRect/>
          </a:stretch>
        </p:blipFill>
        <p:spPr>
          <a:xfrm>
            <a:off x="6937626" y="6904116"/>
            <a:ext cx="2825086" cy="1288946"/>
          </a:xfrm>
          <a:prstGeom prst="rect">
            <a:avLst/>
          </a:prstGeom>
        </p:spPr>
      </p:pic>
      <p:grpSp>
        <p:nvGrpSpPr>
          <p:cNvPr id="4" name="Group 4"/>
          <p:cNvGrpSpPr/>
          <p:nvPr/>
        </p:nvGrpSpPr>
        <p:grpSpPr>
          <a:xfrm>
            <a:off x="6937626" y="1028700"/>
            <a:ext cx="10300167" cy="4472326"/>
            <a:chOff x="0" y="0"/>
            <a:chExt cx="13733557" cy="5963101"/>
          </a:xfrm>
        </p:grpSpPr>
        <p:sp>
          <p:nvSpPr>
            <p:cNvPr id="5" name="TextBox 5"/>
            <p:cNvSpPr txBox="1"/>
            <p:nvPr/>
          </p:nvSpPr>
          <p:spPr>
            <a:xfrm>
              <a:off x="0" y="-9525"/>
              <a:ext cx="13733557" cy="2435225"/>
            </a:xfrm>
            <a:prstGeom prst="rect">
              <a:avLst/>
            </a:prstGeom>
          </p:spPr>
          <p:txBody>
            <a:bodyPr lIns="0" tIns="0" rIns="0" bIns="0" rtlCol="0" anchor="t">
              <a:spAutoFit/>
            </a:bodyPr>
            <a:lstStyle/>
            <a:p>
              <a:pPr>
                <a:lnSpc>
                  <a:spcPts val="9600"/>
                </a:lnSpc>
              </a:pPr>
              <a:r>
                <a:rPr lang="en-US" sz="8000" spc="-160">
                  <a:solidFill>
                    <a:srgbClr val="14110F"/>
                  </a:solidFill>
                  <a:latin typeface="Roboto Bold"/>
                </a:rPr>
                <a:t>211 New Brunswick:</a:t>
              </a:r>
            </a:p>
            <a:p>
              <a:pPr>
                <a:lnSpc>
                  <a:spcPts val="4799"/>
                </a:lnSpc>
              </a:pPr>
              <a:r>
                <a:rPr lang="en-US" sz="3999" spc="-79">
                  <a:solidFill>
                    <a:srgbClr val="14110F"/>
                  </a:solidFill>
                  <a:latin typeface="Roboto Bold"/>
                </a:rPr>
                <a:t>The front door to help.</a:t>
              </a:r>
            </a:p>
          </p:txBody>
        </p:sp>
        <p:sp>
          <p:nvSpPr>
            <p:cNvPr id="6" name="TextBox 6"/>
            <p:cNvSpPr txBox="1"/>
            <p:nvPr/>
          </p:nvSpPr>
          <p:spPr>
            <a:xfrm>
              <a:off x="0" y="3069618"/>
              <a:ext cx="13281546" cy="2893483"/>
            </a:xfrm>
            <a:prstGeom prst="rect">
              <a:avLst/>
            </a:prstGeom>
          </p:spPr>
          <p:txBody>
            <a:bodyPr lIns="0" tIns="0" rIns="0" bIns="0" rtlCol="0" anchor="t">
              <a:spAutoFit/>
            </a:bodyPr>
            <a:lstStyle/>
            <a:p>
              <a:pPr>
                <a:lnSpc>
                  <a:spcPts val="3500"/>
                </a:lnSpc>
              </a:pPr>
              <a:r>
                <a:rPr lang="en-US" sz="2500">
                  <a:solidFill>
                    <a:srgbClr val="14110F"/>
                  </a:solidFill>
                  <a:latin typeface="Roboto"/>
                </a:rPr>
                <a:t>Daniela Fernandez</a:t>
              </a:r>
            </a:p>
            <a:p>
              <a:pPr>
                <a:lnSpc>
                  <a:spcPts val="3500"/>
                </a:lnSpc>
              </a:pPr>
              <a:r>
                <a:rPr lang="en-US" sz="2500">
                  <a:solidFill>
                    <a:srgbClr val="14110F"/>
                  </a:solidFill>
                  <a:latin typeface="Roboto"/>
                </a:rPr>
                <a:t>211 NB Director of Community Engagement</a:t>
              </a:r>
            </a:p>
            <a:p>
              <a:pPr>
                <a:lnSpc>
                  <a:spcPts val="3500"/>
                </a:lnSpc>
              </a:pPr>
              <a:endParaRPr lang="en-US" sz="2500">
                <a:solidFill>
                  <a:srgbClr val="14110F"/>
                </a:solidFill>
                <a:latin typeface="Roboto"/>
              </a:endParaRPr>
            </a:p>
            <a:p>
              <a:pPr>
                <a:lnSpc>
                  <a:spcPts val="3500"/>
                </a:lnSpc>
              </a:pPr>
              <a:r>
                <a:rPr lang="en-US" sz="2500">
                  <a:solidFill>
                    <a:srgbClr val="14110F"/>
                  </a:solidFill>
                  <a:latin typeface="Roboto"/>
                </a:rPr>
                <a:t>211info@moncton.unitedway.ca</a:t>
              </a:r>
            </a:p>
            <a:p>
              <a:pPr>
                <a:lnSpc>
                  <a:spcPts val="3500"/>
                </a:lnSpc>
              </a:pPr>
              <a:r>
                <a:rPr lang="en-US" sz="2500">
                  <a:solidFill>
                    <a:srgbClr val="14110F"/>
                  </a:solidFill>
                  <a:latin typeface="Roboto"/>
                </a:rPr>
                <a:t>506 858 8600</a:t>
              </a:r>
            </a:p>
          </p:txBody>
        </p:sp>
      </p:grpSp>
      <p:pic>
        <p:nvPicPr>
          <p:cNvPr id="7" name="Picture 7"/>
          <p:cNvPicPr>
            <a:picLocks noChangeAspect="1"/>
          </p:cNvPicPr>
          <p:nvPr/>
        </p:nvPicPr>
        <p:blipFill>
          <a:blip r:embed="rId4"/>
          <a:srcRect/>
          <a:stretch>
            <a:fillRect/>
          </a:stretch>
        </p:blipFill>
        <p:spPr>
          <a:xfrm>
            <a:off x="14250324" y="4085448"/>
            <a:ext cx="2339798" cy="1415578"/>
          </a:xfrm>
          <a:prstGeom prst="rect">
            <a:avLst/>
          </a:prstGeom>
        </p:spPr>
      </p:pic>
      <p:pic>
        <p:nvPicPr>
          <p:cNvPr id="8" name="Picture 8"/>
          <p:cNvPicPr>
            <a:picLocks noChangeAspect="1"/>
          </p:cNvPicPr>
          <p:nvPr/>
        </p:nvPicPr>
        <p:blipFill>
          <a:blip r:embed="rId5"/>
          <a:srcRect/>
          <a:stretch>
            <a:fillRect/>
          </a:stretch>
        </p:blipFill>
        <p:spPr>
          <a:xfrm>
            <a:off x="10547520" y="7209414"/>
            <a:ext cx="2816185" cy="678351"/>
          </a:xfrm>
          <a:prstGeom prst="rect">
            <a:avLst/>
          </a:prstGeom>
        </p:spPr>
      </p:pic>
      <p:pic>
        <p:nvPicPr>
          <p:cNvPr id="9" name="Picture 9"/>
          <p:cNvPicPr>
            <a:picLocks noChangeAspect="1"/>
          </p:cNvPicPr>
          <p:nvPr/>
        </p:nvPicPr>
        <p:blipFill>
          <a:blip r:embed="rId6"/>
          <a:srcRect/>
          <a:stretch>
            <a:fillRect/>
          </a:stretch>
        </p:blipFill>
        <p:spPr>
          <a:xfrm>
            <a:off x="14150036" y="6904116"/>
            <a:ext cx="2540376" cy="1129056"/>
          </a:xfrm>
          <a:prstGeom prst="rect">
            <a:avLst/>
          </a:prstGeom>
        </p:spPr>
      </p:pic>
      <p:grpSp>
        <p:nvGrpSpPr>
          <p:cNvPr id="10" name="Group 10"/>
          <p:cNvGrpSpPr/>
          <p:nvPr/>
        </p:nvGrpSpPr>
        <p:grpSpPr>
          <a:xfrm>
            <a:off x="1028700" y="1157671"/>
            <a:ext cx="4847422" cy="7271132"/>
            <a:chOff x="0" y="0"/>
            <a:chExt cx="6463229" cy="9694843"/>
          </a:xfrm>
        </p:grpSpPr>
        <p:grpSp>
          <p:nvGrpSpPr>
            <p:cNvPr id="11" name="Group 11"/>
            <p:cNvGrpSpPr>
              <a:grpSpLocks noChangeAspect="1"/>
            </p:cNvGrpSpPr>
            <p:nvPr/>
          </p:nvGrpSpPr>
          <p:grpSpPr>
            <a:xfrm>
              <a:off x="0" y="0"/>
              <a:ext cx="6463229" cy="9694843"/>
              <a:chOff x="0" y="0"/>
              <a:chExt cx="6350000" cy="9525000"/>
            </a:xfrm>
          </p:grpSpPr>
          <p:sp>
            <p:nvSpPr>
              <p:cNvPr id="12" name="Freeform 12"/>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7">
                  <a:duotone>
                    <a:schemeClr val="accent2">
                      <a:shade val="45000"/>
                      <a:satMod val="135000"/>
                    </a:schemeClr>
                    <a:prstClr val="white"/>
                  </a:duotone>
                </a:blip>
                <a:stretch>
                  <a:fillRect l="-106588" t="-3668" r="-28133"/>
                </a:stretch>
              </a:blipFill>
            </p:spPr>
          </p:sp>
        </p:grpSp>
        <p:pic>
          <p:nvPicPr>
            <p:cNvPr id="13" name="Picture 13"/>
            <p:cNvPicPr>
              <a:picLocks noChangeAspect="1"/>
            </p:cNvPicPr>
            <p:nvPr/>
          </p:nvPicPr>
          <p:blipFill>
            <a:blip r:embed="rId8">
              <a:duotone>
                <a:schemeClr val="accent2">
                  <a:shade val="45000"/>
                  <a:satMod val="135000"/>
                </a:schemeClr>
                <a:prstClr val="white"/>
              </a:duotone>
            </a:blip>
            <a:srcRect/>
            <a:stretch>
              <a:fillRect/>
            </a:stretch>
          </p:blipFill>
          <p:spPr>
            <a:xfrm>
              <a:off x="2127642" y="2949982"/>
              <a:ext cx="2047896" cy="2014865"/>
            </a:xfrm>
            <a:prstGeom prst="rect">
              <a:avLst/>
            </a:prstGeom>
          </p:spPr>
        </p:pic>
      </p:grpSp>
      <p:grpSp>
        <p:nvGrpSpPr>
          <p:cNvPr id="14" name="Group 14"/>
          <p:cNvGrpSpPr/>
          <p:nvPr/>
        </p:nvGrpSpPr>
        <p:grpSpPr>
          <a:xfrm>
            <a:off x="2970500" y="3365044"/>
            <a:ext cx="716099" cy="441004"/>
            <a:chOff x="0" y="0"/>
            <a:chExt cx="954798" cy="588005"/>
          </a:xfrm>
        </p:grpSpPr>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312522" cy="588005"/>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18341" y="0"/>
              <a:ext cx="197790" cy="58800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7008" y="0"/>
              <a:ext cx="197790" cy="58800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71091" y="4659081"/>
            <a:ext cx="981421" cy="708408"/>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946577" y="4681912"/>
            <a:ext cx="849250" cy="685577"/>
          </a:xfrm>
          <a:prstGeom prst="rect">
            <a:avLst/>
          </a:prstGeom>
        </p:spPr>
      </p:pic>
      <p:pic>
        <p:nvPicPr>
          <p:cNvPr id="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055013" y="6236075"/>
            <a:ext cx="632378" cy="963456"/>
          </a:xfrm>
          <a:prstGeom prst="rect">
            <a:avLst/>
          </a:prstGeom>
        </p:spPr>
      </p:pic>
      <p:pic>
        <p:nvPicPr>
          <p:cNvPr id="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536844" y="1427732"/>
            <a:ext cx="1049915" cy="786482"/>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536844" y="2753471"/>
            <a:ext cx="1049915" cy="1011736"/>
          </a:xfrm>
          <a:prstGeom prst="rect">
            <a:avLst/>
          </a:prstGeom>
        </p:spPr>
      </p:pic>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605338" y="6236075"/>
            <a:ext cx="912927" cy="853172"/>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1918728" y="1427732"/>
            <a:ext cx="904948" cy="786482"/>
          </a:xfrm>
          <a:prstGeom prst="rect">
            <a:avLst/>
          </a:prstGeom>
        </p:spPr>
      </p:pic>
      <p:pic>
        <p:nvPicPr>
          <p:cNvPr id="9" name="Picture 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1879560" y="7932861"/>
            <a:ext cx="950311" cy="950311"/>
          </a:xfrm>
          <a:prstGeom prst="rect">
            <a:avLst/>
          </a:prstGeom>
        </p:spPr>
      </p:pic>
      <p:pic>
        <p:nvPicPr>
          <p:cNvPr id="10" name="Picture 1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6549497" y="7882331"/>
            <a:ext cx="1024609" cy="1051371"/>
          </a:xfrm>
          <a:prstGeom prst="rect">
            <a:avLst/>
          </a:prstGeom>
        </p:spPr>
      </p:pic>
      <p:pic>
        <p:nvPicPr>
          <p:cNvPr id="11" name="Picture 11"/>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1916166" y="2861398"/>
            <a:ext cx="877099" cy="877099"/>
          </a:xfrm>
          <a:prstGeom prst="rect">
            <a:avLst/>
          </a:prstGeom>
        </p:spPr>
      </p:pic>
      <p:pic>
        <p:nvPicPr>
          <p:cNvPr id="12" name="Picture 12"/>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1887557" y="5539099"/>
            <a:ext cx="2741223" cy="3320864"/>
          </a:xfrm>
          <a:prstGeom prst="rect">
            <a:avLst/>
          </a:prstGeom>
        </p:spPr>
      </p:pic>
      <p:sp>
        <p:nvSpPr>
          <p:cNvPr id="13" name="TextBox 13"/>
          <p:cNvSpPr txBox="1"/>
          <p:nvPr/>
        </p:nvSpPr>
        <p:spPr>
          <a:xfrm>
            <a:off x="1513419" y="1370582"/>
            <a:ext cx="3489499" cy="2367915"/>
          </a:xfrm>
          <a:prstGeom prst="rect">
            <a:avLst/>
          </a:prstGeom>
        </p:spPr>
        <p:txBody>
          <a:bodyPr lIns="0" tIns="0" rIns="0" bIns="0" rtlCol="0" anchor="t">
            <a:spAutoFit/>
          </a:bodyPr>
          <a:lstStyle/>
          <a:p>
            <a:pPr marL="0" lvl="0" indent="0" algn="l">
              <a:lnSpc>
                <a:spcPts val="6240"/>
              </a:lnSpc>
              <a:spcBef>
                <a:spcPct val="0"/>
              </a:spcBef>
            </a:pPr>
            <a:r>
              <a:rPr lang="en-US" sz="4800" spc="-48">
                <a:solidFill>
                  <a:srgbClr val="000000"/>
                </a:solidFill>
                <a:latin typeface="Roboto Bold"/>
              </a:rPr>
              <a:t>Examples of services referred to:</a:t>
            </a:r>
          </a:p>
        </p:txBody>
      </p:sp>
      <p:sp>
        <p:nvSpPr>
          <p:cNvPr id="14" name="TextBox 14"/>
          <p:cNvSpPr txBox="1"/>
          <p:nvPr/>
        </p:nvSpPr>
        <p:spPr>
          <a:xfrm>
            <a:off x="7931790" y="1567822"/>
            <a:ext cx="3408287" cy="449152"/>
          </a:xfrm>
          <a:prstGeom prst="rect">
            <a:avLst/>
          </a:prstGeom>
        </p:spPr>
        <p:txBody>
          <a:bodyPr lIns="0" tIns="0" rIns="0" bIns="0" rtlCol="0" anchor="t">
            <a:spAutoFit/>
          </a:bodyPr>
          <a:lstStyle/>
          <a:p>
            <a:pPr>
              <a:lnSpc>
                <a:spcPts val="3694"/>
              </a:lnSpc>
            </a:pPr>
            <a:r>
              <a:rPr lang="en-US" sz="2639">
                <a:solidFill>
                  <a:srgbClr val="14110F"/>
                </a:solidFill>
                <a:latin typeface="Roboto"/>
              </a:rPr>
              <a:t>Financial assistance</a:t>
            </a:r>
          </a:p>
        </p:txBody>
      </p:sp>
      <p:sp>
        <p:nvSpPr>
          <p:cNvPr id="15" name="TextBox 15"/>
          <p:cNvSpPr txBox="1"/>
          <p:nvPr/>
        </p:nvSpPr>
        <p:spPr>
          <a:xfrm>
            <a:off x="7931790" y="3202189"/>
            <a:ext cx="3408287" cy="449152"/>
          </a:xfrm>
          <a:prstGeom prst="rect">
            <a:avLst/>
          </a:prstGeom>
        </p:spPr>
        <p:txBody>
          <a:bodyPr lIns="0" tIns="0" rIns="0" bIns="0" rtlCol="0" anchor="t">
            <a:spAutoFit/>
          </a:bodyPr>
          <a:lstStyle/>
          <a:p>
            <a:pPr>
              <a:lnSpc>
                <a:spcPts val="3694"/>
              </a:lnSpc>
            </a:pPr>
            <a:r>
              <a:rPr lang="en-US" sz="2639">
                <a:solidFill>
                  <a:srgbClr val="14110F"/>
                </a:solidFill>
                <a:latin typeface="Roboto"/>
              </a:rPr>
              <a:t>Food access</a:t>
            </a:r>
          </a:p>
        </p:txBody>
      </p:sp>
      <p:sp>
        <p:nvSpPr>
          <p:cNvPr id="16" name="TextBox 16"/>
          <p:cNvSpPr txBox="1"/>
          <p:nvPr/>
        </p:nvSpPr>
        <p:spPr>
          <a:xfrm>
            <a:off x="7931790" y="4771550"/>
            <a:ext cx="3408287" cy="449152"/>
          </a:xfrm>
          <a:prstGeom prst="rect">
            <a:avLst/>
          </a:prstGeom>
        </p:spPr>
        <p:txBody>
          <a:bodyPr lIns="0" tIns="0" rIns="0" bIns="0" rtlCol="0" anchor="t">
            <a:spAutoFit/>
          </a:bodyPr>
          <a:lstStyle/>
          <a:p>
            <a:pPr>
              <a:lnSpc>
                <a:spcPts val="3694"/>
              </a:lnSpc>
            </a:pPr>
            <a:r>
              <a:rPr lang="en-US" sz="2639">
                <a:solidFill>
                  <a:srgbClr val="14110F"/>
                </a:solidFill>
                <a:latin typeface="Roboto"/>
              </a:rPr>
              <a:t>Programs for seniors</a:t>
            </a:r>
          </a:p>
        </p:txBody>
      </p:sp>
      <p:sp>
        <p:nvSpPr>
          <p:cNvPr id="17" name="TextBox 17"/>
          <p:cNvSpPr txBox="1"/>
          <p:nvPr/>
        </p:nvSpPr>
        <p:spPr>
          <a:xfrm>
            <a:off x="7931790" y="6464652"/>
            <a:ext cx="3408287" cy="449152"/>
          </a:xfrm>
          <a:prstGeom prst="rect">
            <a:avLst/>
          </a:prstGeom>
        </p:spPr>
        <p:txBody>
          <a:bodyPr lIns="0" tIns="0" rIns="0" bIns="0" rtlCol="0" anchor="t">
            <a:spAutoFit/>
          </a:bodyPr>
          <a:lstStyle/>
          <a:p>
            <a:pPr>
              <a:lnSpc>
                <a:spcPts val="3694"/>
              </a:lnSpc>
            </a:pPr>
            <a:r>
              <a:rPr lang="en-US" sz="2639">
                <a:solidFill>
                  <a:srgbClr val="14110F"/>
                </a:solidFill>
                <a:latin typeface="Roboto"/>
              </a:rPr>
              <a:t>Affordable housing</a:t>
            </a:r>
          </a:p>
        </p:txBody>
      </p:sp>
      <p:sp>
        <p:nvSpPr>
          <p:cNvPr id="18" name="TextBox 18"/>
          <p:cNvSpPr txBox="1"/>
          <p:nvPr/>
        </p:nvSpPr>
        <p:spPr>
          <a:xfrm>
            <a:off x="13331597" y="1567822"/>
            <a:ext cx="3408287" cy="449152"/>
          </a:xfrm>
          <a:prstGeom prst="rect">
            <a:avLst/>
          </a:prstGeom>
        </p:spPr>
        <p:txBody>
          <a:bodyPr lIns="0" tIns="0" rIns="0" bIns="0" rtlCol="0" anchor="t">
            <a:spAutoFit/>
          </a:bodyPr>
          <a:lstStyle/>
          <a:p>
            <a:pPr>
              <a:lnSpc>
                <a:spcPts val="3694"/>
              </a:lnSpc>
            </a:pPr>
            <a:r>
              <a:rPr lang="en-US" sz="2639">
                <a:solidFill>
                  <a:srgbClr val="14110F"/>
                </a:solidFill>
                <a:latin typeface="Roboto"/>
              </a:rPr>
              <a:t>COVID relief programs</a:t>
            </a:r>
          </a:p>
        </p:txBody>
      </p:sp>
      <p:sp>
        <p:nvSpPr>
          <p:cNvPr id="19" name="TextBox 19"/>
          <p:cNvSpPr txBox="1"/>
          <p:nvPr/>
        </p:nvSpPr>
        <p:spPr>
          <a:xfrm>
            <a:off x="13331597" y="6464652"/>
            <a:ext cx="3408287" cy="449152"/>
          </a:xfrm>
          <a:prstGeom prst="rect">
            <a:avLst/>
          </a:prstGeom>
        </p:spPr>
        <p:txBody>
          <a:bodyPr lIns="0" tIns="0" rIns="0" bIns="0" rtlCol="0" anchor="t">
            <a:spAutoFit/>
          </a:bodyPr>
          <a:lstStyle/>
          <a:p>
            <a:pPr>
              <a:lnSpc>
                <a:spcPts val="3694"/>
              </a:lnSpc>
            </a:pPr>
            <a:r>
              <a:rPr lang="en-US" sz="2639">
                <a:solidFill>
                  <a:srgbClr val="14110F"/>
                </a:solidFill>
                <a:latin typeface="Roboto"/>
              </a:rPr>
              <a:t>Newcomer support</a:t>
            </a:r>
          </a:p>
        </p:txBody>
      </p:sp>
      <p:sp>
        <p:nvSpPr>
          <p:cNvPr id="20" name="TextBox 20"/>
          <p:cNvSpPr txBox="1"/>
          <p:nvPr/>
        </p:nvSpPr>
        <p:spPr>
          <a:xfrm>
            <a:off x="13331597" y="8154866"/>
            <a:ext cx="3408287" cy="449152"/>
          </a:xfrm>
          <a:prstGeom prst="rect">
            <a:avLst/>
          </a:prstGeom>
        </p:spPr>
        <p:txBody>
          <a:bodyPr lIns="0" tIns="0" rIns="0" bIns="0" rtlCol="0" anchor="t">
            <a:spAutoFit/>
          </a:bodyPr>
          <a:lstStyle/>
          <a:p>
            <a:pPr>
              <a:lnSpc>
                <a:spcPts val="3694"/>
              </a:lnSpc>
            </a:pPr>
            <a:r>
              <a:rPr lang="en-US" sz="2639">
                <a:solidFill>
                  <a:srgbClr val="14110F"/>
                </a:solidFill>
                <a:latin typeface="Roboto"/>
              </a:rPr>
              <a:t>Family support</a:t>
            </a:r>
          </a:p>
        </p:txBody>
      </p:sp>
      <p:sp>
        <p:nvSpPr>
          <p:cNvPr id="21" name="TextBox 21"/>
          <p:cNvSpPr txBox="1"/>
          <p:nvPr/>
        </p:nvSpPr>
        <p:spPr>
          <a:xfrm>
            <a:off x="13331597" y="3219373"/>
            <a:ext cx="3408287" cy="449152"/>
          </a:xfrm>
          <a:prstGeom prst="rect">
            <a:avLst/>
          </a:prstGeom>
        </p:spPr>
        <p:txBody>
          <a:bodyPr lIns="0" tIns="0" rIns="0" bIns="0" rtlCol="0" anchor="t">
            <a:spAutoFit/>
          </a:bodyPr>
          <a:lstStyle/>
          <a:p>
            <a:pPr>
              <a:lnSpc>
                <a:spcPts val="3694"/>
              </a:lnSpc>
            </a:pPr>
            <a:r>
              <a:rPr lang="en-US" sz="2639">
                <a:solidFill>
                  <a:srgbClr val="14110F"/>
                </a:solidFill>
                <a:latin typeface="Roboto"/>
              </a:rPr>
              <a:t>Women's shelters</a:t>
            </a:r>
          </a:p>
        </p:txBody>
      </p:sp>
      <p:sp>
        <p:nvSpPr>
          <p:cNvPr id="22" name="TextBox 22"/>
          <p:cNvSpPr txBox="1"/>
          <p:nvPr/>
        </p:nvSpPr>
        <p:spPr>
          <a:xfrm>
            <a:off x="13331597" y="4771550"/>
            <a:ext cx="3408287" cy="449152"/>
          </a:xfrm>
          <a:prstGeom prst="rect">
            <a:avLst/>
          </a:prstGeom>
        </p:spPr>
        <p:txBody>
          <a:bodyPr lIns="0" tIns="0" rIns="0" bIns="0" rtlCol="0" anchor="t">
            <a:spAutoFit/>
          </a:bodyPr>
          <a:lstStyle/>
          <a:p>
            <a:pPr>
              <a:lnSpc>
                <a:spcPts val="3694"/>
              </a:lnSpc>
            </a:pPr>
            <a:r>
              <a:rPr lang="en-US" sz="2639">
                <a:solidFill>
                  <a:srgbClr val="14110F"/>
                </a:solidFill>
                <a:latin typeface="Roboto"/>
              </a:rPr>
              <a:t>Job Training</a:t>
            </a:r>
          </a:p>
        </p:txBody>
      </p:sp>
      <p:sp>
        <p:nvSpPr>
          <p:cNvPr id="23" name="TextBox 23"/>
          <p:cNvSpPr txBox="1"/>
          <p:nvPr/>
        </p:nvSpPr>
        <p:spPr>
          <a:xfrm>
            <a:off x="7931790" y="8154866"/>
            <a:ext cx="3408287" cy="449152"/>
          </a:xfrm>
          <a:prstGeom prst="rect">
            <a:avLst/>
          </a:prstGeom>
        </p:spPr>
        <p:txBody>
          <a:bodyPr lIns="0" tIns="0" rIns="0" bIns="0" rtlCol="0" anchor="t">
            <a:spAutoFit/>
          </a:bodyPr>
          <a:lstStyle/>
          <a:p>
            <a:pPr>
              <a:lnSpc>
                <a:spcPts val="3694"/>
              </a:lnSpc>
            </a:pPr>
            <a:r>
              <a:rPr lang="en-US" sz="2639">
                <a:solidFill>
                  <a:srgbClr val="14110F"/>
                </a:solidFill>
                <a:latin typeface="Roboto"/>
              </a:rPr>
              <a:t>Mental health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732412" y="0"/>
            <a:ext cx="7691381" cy="10287000"/>
          </a:xfrm>
          <a:prstGeom prst="rect">
            <a:avLst/>
          </a:prstGeom>
          <a:solidFill>
            <a:srgbClr val="DA291C"/>
          </a:solidFill>
        </p:spPr>
      </p:sp>
      <p:grpSp>
        <p:nvGrpSpPr>
          <p:cNvPr id="3" name="Group 3"/>
          <p:cNvGrpSpPr/>
          <p:nvPr/>
        </p:nvGrpSpPr>
        <p:grpSpPr>
          <a:xfrm>
            <a:off x="8530241" y="1258805"/>
            <a:ext cx="8729059" cy="7769389"/>
            <a:chOff x="0" y="0"/>
            <a:chExt cx="11638746" cy="10359186"/>
          </a:xfrm>
        </p:grpSpPr>
        <p:grpSp>
          <p:nvGrpSpPr>
            <p:cNvPr id="4" name="Group 4"/>
            <p:cNvGrpSpPr/>
            <p:nvPr/>
          </p:nvGrpSpPr>
          <p:grpSpPr>
            <a:xfrm>
              <a:off x="0" y="0"/>
              <a:ext cx="11638746" cy="10359186"/>
              <a:chOff x="0" y="0"/>
              <a:chExt cx="1462878" cy="1302050"/>
            </a:xfrm>
          </p:grpSpPr>
          <p:sp>
            <p:nvSpPr>
              <p:cNvPr id="5" name="Freeform 5"/>
              <p:cNvSpPr/>
              <p:nvPr/>
            </p:nvSpPr>
            <p:spPr>
              <a:xfrm>
                <a:off x="0" y="0"/>
                <a:ext cx="1462878" cy="1302050"/>
              </a:xfrm>
              <a:custGeom>
                <a:avLst/>
                <a:gdLst/>
                <a:ahLst/>
                <a:cxnLst/>
                <a:rect l="l" t="t" r="r" b="b"/>
                <a:pathLst>
                  <a:path w="1462878" h="1302050">
                    <a:moveTo>
                      <a:pt x="1338418" y="1302049"/>
                    </a:moveTo>
                    <a:lnTo>
                      <a:pt x="124460" y="1302049"/>
                    </a:lnTo>
                    <a:cubicBezTo>
                      <a:pt x="55880" y="1302049"/>
                      <a:pt x="0" y="1246169"/>
                      <a:pt x="0" y="1177589"/>
                    </a:cubicBezTo>
                    <a:lnTo>
                      <a:pt x="0" y="124460"/>
                    </a:lnTo>
                    <a:cubicBezTo>
                      <a:pt x="0" y="55880"/>
                      <a:pt x="55880" y="0"/>
                      <a:pt x="124460" y="0"/>
                    </a:cubicBezTo>
                    <a:lnTo>
                      <a:pt x="1338418" y="0"/>
                    </a:lnTo>
                    <a:cubicBezTo>
                      <a:pt x="1406998" y="0"/>
                      <a:pt x="1462878" y="55880"/>
                      <a:pt x="1462878" y="124460"/>
                    </a:cubicBezTo>
                    <a:lnTo>
                      <a:pt x="1462878" y="1177590"/>
                    </a:lnTo>
                    <a:cubicBezTo>
                      <a:pt x="1462878" y="1246170"/>
                      <a:pt x="1406998" y="1302050"/>
                      <a:pt x="1338418" y="1302050"/>
                    </a:cubicBezTo>
                    <a:close/>
                  </a:path>
                </a:pathLst>
              </a:custGeom>
              <a:solidFill>
                <a:srgbClr val="FFFFFF"/>
              </a:solidFill>
            </p:spPr>
          </p:sp>
        </p:gr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1534301"/>
              <a:ext cx="726815" cy="726815"/>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3256147"/>
              <a:ext cx="726815" cy="726815"/>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4977993"/>
              <a:ext cx="726815" cy="726815"/>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6699839"/>
              <a:ext cx="726815" cy="726815"/>
            </a:xfrm>
            <a:prstGeom prst="rect">
              <a:avLst/>
            </a:prstGeom>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8421685"/>
              <a:ext cx="726815" cy="726815"/>
            </a:xfrm>
            <a:prstGeom prst="rect">
              <a:avLst/>
            </a:prstGeom>
          </p:spPr>
        </p:pic>
      </p:grpSp>
      <p:grpSp>
        <p:nvGrpSpPr>
          <p:cNvPr id="11" name="Group 11"/>
          <p:cNvGrpSpPr/>
          <p:nvPr/>
        </p:nvGrpSpPr>
        <p:grpSpPr>
          <a:xfrm>
            <a:off x="6569705" y="1567660"/>
            <a:ext cx="5657850" cy="6981926"/>
            <a:chOff x="0" y="0"/>
            <a:chExt cx="1913890" cy="2361787"/>
          </a:xfrm>
        </p:grpSpPr>
        <p:sp>
          <p:nvSpPr>
            <p:cNvPr id="12" name="Freeform 12"/>
            <p:cNvSpPr/>
            <p:nvPr/>
          </p:nvSpPr>
          <p:spPr>
            <a:xfrm>
              <a:off x="0" y="0"/>
              <a:ext cx="1913890" cy="2361787"/>
            </a:xfrm>
            <a:custGeom>
              <a:avLst/>
              <a:gdLst/>
              <a:ahLst/>
              <a:cxnLst/>
              <a:rect l="l" t="t" r="r" b="b"/>
              <a:pathLst>
                <a:path w="1913890" h="2361787">
                  <a:moveTo>
                    <a:pt x="0" y="0"/>
                  </a:moveTo>
                  <a:lnTo>
                    <a:pt x="1913890" y="0"/>
                  </a:lnTo>
                  <a:lnTo>
                    <a:pt x="1913890" y="2361787"/>
                  </a:lnTo>
                  <a:lnTo>
                    <a:pt x="0" y="2361787"/>
                  </a:lnTo>
                  <a:close/>
                </a:path>
              </a:pathLst>
            </a:custGeom>
            <a:solidFill>
              <a:srgbClr val="FFFFFF"/>
            </a:solidFill>
          </p:spPr>
        </p:sp>
      </p:grpSp>
      <p:grpSp>
        <p:nvGrpSpPr>
          <p:cNvPr id="13" name="Group 13"/>
          <p:cNvGrpSpPr/>
          <p:nvPr/>
        </p:nvGrpSpPr>
        <p:grpSpPr>
          <a:xfrm>
            <a:off x="2236094" y="1613056"/>
            <a:ext cx="13815811" cy="6447299"/>
            <a:chOff x="0" y="-114300"/>
            <a:chExt cx="18421082" cy="8596399"/>
          </a:xfrm>
        </p:grpSpPr>
        <p:sp>
          <p:nvSpPr>
            <p:cNvPr id="14" name="TextBox 14"/>
            <p:cNvSpPr txBox="1"/>
            <p:nvPr/>
          </p:nvSpPr>
          <p:spPr>
            <a:xfrm>
              <a:off x="2589838" y="-114300"/>
              <a:ext cx="13241406" cy="764540"/>
            </a:xfrm>
            <a:prstGeom prst="rect">
              <a:avLst/>
            </a:prstGeom>
          </p:spPr>
          <p:txBody>
            <a:bodyPr lIns="0" tIns="0" rIns="0" bIns="0" rtlCol="0" anchor="t">
              <a:spAutoFit/>
            </a:bodyPr>
            <a:lstStyle/>
            <a:p>
              <a:pPr marL="0" lvl="0" indent="0" algn="ctr">
                <a:lnSpc>
                  <a:spcPts val="4800"/>
                </a:lnSpc>
                <a:spcBef>
                  <a:spcPct val="0"/>
                </a:spcBef>
              </a:pPr>
              <a:endParaRPr/>
            </a:p>
          </p:txBody>
        </p:sp>
        <p:sp>
          <p:nvSpPr>
            <p:cNvPr id="15" name="TextBox 15"/>
            <p:cNvSpPr txBox="1"/>
            <p:nvPr/>
          </p:nvSpPr>
          <p:spPr>
            <a:xfrm>
              <a:off x="0" y="1420336"/>
              <a:ext cx="18421082" cy="7061763"/>
            </a:xfrm>
            <a:prstGeom prst="rect">
              <a:avLst/>
            </a:prstGeom>
          </p:spPr>
          <p:txBody>
            <a:bodyPr lIns="0" tIns="0" rIns="0" bIns="0" rtlCol="0" anchor="t">
              <a:spAutoFit/>
            </a:bodyPr>
            <a:lstStyle/>
            <a:p>
              <a:pPr>
                <a:lnSpc>
                  <a:spcPts val="5199"/>
                </a:lnSpc>
              </a:pPr>
              <a:r>
                <a:rPr lang="en-US" sz="3999" dirty="0">
                  <a:solidFill>
                    <a:srgbClr val="14110F"/>
                  </a:solidFill>
                  <a:latin typeface="Roboto Bold"/>
                </a:rPr>
                <a:t>Help Starts Here:</a:t>
              </a:r>
            </a:p>
            <a:p>
              <a:pPr>
                <a:lnSpc>
                  <a:spcPts val="5199"/>
                </a:lnSpc>
              </a:pPr>
              <a:endParaRPr lang="en-US" sz="3999" dirty="0">
                <a:solidFill>
                  <a:srgbClr val="14110F"/>
                </a:solidFill>
                <a:latin typeface="Roboto Bold"/>
              </a:endParaRPr>
            </a:p>
            <a:p>
              <a:pPr marL="863599" lvl="1" indent="-431800">
                <a:lnSpc>
                  <a:spcPts val="5199"/>
                </a:lnSpc>
                <a:buFont typeface="Arial"/>
                <a:buChar char="•"/>
              </a:pPr>
              <a:r>
                <a:rPr lang="en-US" sz="3999" dirty="0">
                  <a:solidFill>
                    <a:srgbClr val="14110F"/>
                  </a:solidFill>
                  <a:latin typeface="Roboto"/>
                </a:rPr>
                <a:t>Dial 2-1-1 (free)</a:t>
              </a:r>
            </a:p>
            <a:p>
              <a:pPr marL="863599" lvl="1" indent="-431800">
                <a:lnSpc>
                  <a:spcPts val="5199"/>
                </a:lnSpc>
                <a:buFont typeface="Arial"/>
                <a:buChar char="•"/>
              </a:pPr>
              <a:r>
                <a:rPr lang="en-US" sz="3999" dirty="0">
                  <a:solidFill>
                    <a:srgbClr val="14110F"/>
                  </a:solidFill>
                  <a:latin typeface="Roboto"/>
                </a:rPr>
                <a:t>Dial toll-free line 1-855-258-4126 (VRS)</a:t>
              </a:r>
            </a:p>
            <a:p>
              <a:pPr marL="863599" lvl="1" indent="-431800">
                <a:lnSpc>
                  <a:spcPts val="5199"/>
                </a:lnSpc>
                <a:buFont typeface="Arial"/>
                <a:buChar char="•"/>
              </a:pPr>
              <a:r>
                <a:rPr lang="en-US" sz="3999" dirty="0">
                  <a:solidFill>
                    <a:srgbClr val="14110F"/>
                  </a:solidFill>
                  <a:latin typeface="Roboto"/>
                </a:rPr>
                <a:t>Dial toll-free TTY line  1-855-405-7446</a:t>
              </a:r>
            </a:p>
            <a:p>
              <a:pPr marL="863599" lvl="1" indent="-431800">
                <a:lnSpc>
                  <a:spcPts val="5199"/>
                </a:lnSpc>
                <a:buFont typeface="Arial"/>
                <a:buChar char="•"/>
              </a:pPr>
              <a:r>
                <a:rPr lang="en-US" sz="3999" dirty="0">
                  <a:solidFill>
                    <a:srgbClr val="14110F"/>
                  </a:solidFill>
                  <a:latin typeface="Roboto"/>
                </a:rPr>
                <a:t>E-mail 211nb@findhelp.ca</a:t>
              </a:r>
            </a:p>
            <a:p>
              <a:pPr marL="863599" lvl="1" indent="-431800">
                <a:lnSpc>
                  <a:spcPts val="5199"/>
                </a:lnSpc>
                <a:buFont typeface="Arial"/>
                <a:buChar char="•"/>
              </a:pPr>
              <a:r>
                <a:rPr lang="en-US" sz="3999" dirty="0">
                  <a:solidFill>
                    <a:srgbClr val="14110F"/>
                  </a:solidFill>
                  <a:latin typeface="Roboto"/>
                </a:rPr>
                <a:t>Visit </a:t>
              </a:r>
              <a:r>
                <a:rPr lang="en-US" sz="3999" u="sng" dirty="0">
                  <a:solidFill>
                    <a:srgbClr val="14110F"/>
                  </a:solidFill>
                  <a:latin typeface="Roboto"/>
                </a:rPr>
                <a:t>nb.211.ca</a:t>
              </a:r>
            </a:p>
            <a:p>
              <a:pPr marL="1320799" lvl="2" indent="-431800">
                <a:lnSpc>
                  <a:spcPts val="5199"/>
                </a:lnSpc>
                <a:buFont typeface="Arial"/>
                <a:buChar char="•"/>
              </a:pPr>
              <a:r>
                <a:rPr lang="en-US" sz="3999" dirty="0">
                  <a:solidFill>
                    <a:srgbClr val="14110F"/>
                  </a:solidFill>
                  <a:latin typeface="Roboto"/>
                </a:rPr>
                <a:t>Chat online with a Community Navigator</a:t>
              </a:r>
            </a:p>
          </p:txBody>
        </p:sp>
      </p:grpSp>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113809" y="3797687"/>
            <a:ext cx="2667156" cy="26916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10732412" y="0"/>
            <a:ext cx="7691381" cy="10287000"/>
          </a:xfrm>
          <a:prstGeom prst="rect">
            <a:avLst/>
          </a:prstGeom>
          <a:solidFill>
            <a:srgbClr val="DA291C"/>
          </a:solidFill>
        </p:spPr>
      </p:sp>
      <p:grpSp>
        <p:nvGrpSpPr>
          <p:cNvPr id="3" name="Group 3"/>
          <p:cNvGrpSpPr/>
          <p:nvPr/>
        </p:nvGrpSpPr>
        <p:grpSpPr>
          <a:xfrm>
            <a:off x="1028700" y="1258805"/>
            <a:ext cx="8729059" cy="7769389"/>
            <a:chOff x="0" y="0"/>
            <a:chExt cx="11638746" cy="10359186"/>
          </a:xfrm>
        </p:grpSpPr>
        <p:grpSp>
          <p:nvGrpSpPr>
            <p:cNvPr id="4" name="Group 4"/>
            <p:cNvGrpSpPr/>
            <p:nvPr/>
          </p:nvGrpSpPr>
          <p:grpSpPr>
            <a:xfrm>
              <a:off x="0" y="0"/>
              <a:ext cx="11638746" cy="10359186"/>
              <a:chOff x="0" y="0"/>
              <a:chExt cx="1462878" cy="1302050"/>
            </a:xfrm>
          </p:grpSpPr>
          <p:sp>
            <p:nvSpPr>
              <p:cNvPr id="5" name="Freeform 5"/>
              <p:cNvSpPr/>
              <p:nvPr/>
            </p:nvSpPr>
            <p:spPr>
              <a:xfrm>
                <a:off x="0" y="0"/>
                <a:ext cx="1462878" cy="1302050"/>
              </a:xfrm>
              <a:custGeom>
                <a:avLst/>
                <a:gdLst/>
                <a:ahLst/>
                <a:cxnLst/>
                <a:rect l="l" t="t" r="r" b="b"/>
                <a:pathLst>
                  <a:path w="1462878" h="1302050">
                    <a:moveTo>
                      <a:pt x="1338418" y="1302049"/>
                    </a:moveTo>
                    <a:lnTo>
                      <a:pt x="124460" y="1302049"/>
                    </a:lnTo>
                    <a:cubicBezTo>
                      <a:pt x="55880" y="1302049"/>
                      <a:pt x="0" y="1246169"/>
                      <a:pt x="0" y="1177589"/>
                    </a:cubicBezTo>
                    <a:lnTo>
                      <a:pt x="0" y="124460"/>
                    </a:lnTo>
                    <a:cubicBezTo>
                      <a:pt x="0" y="55880"/>
                      <a:pt x="55880" y="0"/>
                      <a:pt x="124460" y="0"/>
                    </a:cubicBezTo>
                    <a:lnTo>
                      <a:pt x="1338418" y="0"/>
                    </a:lnTo>
                    <a:cubicBezTo>
                      <a:pt x="1406998" y="0"/>
                      <a:pt x="1462878" y="55880"/>
                      <a:pt x="1462878" y="124460"/>
                    </a:cubicBezTo>
                    <a:lnTo>
                      <a:pt x="1462878" y="1177590"/>
                    </a:lnTo>
                    <a:cubicBezTo>
                      <a:pt x="1462878" y="1246170"/>
                      <a:pt x="1406998" y="1302050"/>
                      <a:pt x="1338418" y="1302050"/>
                    </a:cubicBezTo>
                    <a:close/>
                  </a:path>
                </a:pathLst>
              </a:custGeom>
              <a:solidFill>
                <a:srgbClr val="FFFFFF"/>
              </a:solidFill>
            </p:spPr>
          </p:sp>
        </p:gr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1534301"/>
              <a:ext cx="726815" cy="726815"/>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3256147"/>
              <a:ext cx="726815" cy="726815"/>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4977993"/>
              <a:ext cx="726815" cy="726815"/>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6699839"/>
              <a:ext cx="726815" cy="726815"/>
            </a:xfrm>
            <a:prstGeom prst="rect">
              <a:avLst/>
            </a:prstGeom>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8421685"/>
              <a:ext cx="726815" cy="726815"/>
            </a:xfrm>
            <a:prstGeom prst="rect">
              <a:avLst/>
            </a:prstGeom>
          </p:spPr>
        </p:pic>
        <p:sp>
          <p:nvSpPr>
            <p:cNvPr id="11" name="AutoShape 11"/>
            <p:cNvSpPr/>
            <p:nvPr/>
          </p:nvSpPr>
          <p:spPr>
            <a:xfrm>
              <a:off x="2929183" y="2752637"/>
              <a:ext cx="7419453" cy="0"/>
            </a:xfrm>
            <a:prstGeom prst="line">
              <a:avLst/>
            </a:prstGeom>
            <a:ln w="11990" cap="rnd">
              <a:solidFill>
                <a:srgbClr val="DA291C"/>
              </a:solidFill>
              <a:prstDash val="solid"/>
              <a:headEnd type="none" w="sm" len="sm"/>
              <a:tailEnd type="none" w="sm" len="sm"/>
            </a:ln>
          </p:spPr>
        </p:sp>
        <p:sp>
          <p:nvSpPr>
            <p:cNvPr id="12" name="AutoShape 12"/>
            <p:cNvSpPr/>
            <p:nvPr/>
          </p:nvSpPr>
          <p:spPr>
            <a:xfrm>
              <a:off x="2929183" y="4474482"/>
              <a:ext cx="7419453" cy="0"/>
            </a:xfrm>
            <a:prstGeom prst="line">
              <a:avLst/>
            </a:prstGeom>
            <a:ln w="11990" cap="rnd">
              <a:solidFill>
                <a:srgbClr val="DA291C"/>
              </a:solidFill>
              <a:prstDash val="solid"/>
              <a:headEnd type="none" w="sm" len="sm"/>
              <a:tailEnd type="none" w="sm" len="sm"/>
            </a:ln>
          </p:spPr>
        </p:sp>
        <p:sp>
          <p:nvSpPr>
            <p:cNvPr id="13" name="AutoShape 13"/>
            <p:cNvSpPr/>
            <p:nvPr/>
          </p:nvSpPr>
          <p:spPr>
            <a:xfrm>
              <a:off x="2929183" y="6196328"/>
              <a:ext cx="7419453" cy="0"/>
            </a:xfrm>
            <a:prstGeom prst="line">
              <a:avLst/>
            </a:prstGeom>
            <a:ln w="11990" cap="rnd">
              <a:solidFill>
                <a:srgbClr val="DA291C"/>
              </a:solidFill>
              <a:prstDash val="solid"/>
              <a:headEnd type="none" w="sm" len="sm"/>
              <a:tailEnd type="none" w="sm" len="sm"/>
            </a:ln>
          </p:spPr>
        </p:sp>
        <p:sp>
          <p:nvSpPr>
            <p:cNvPr id="14" name="AutoShape 14"/>
            <p:cNvSpPr/>
            <p:nvPr/>
          </p:nvSpPr>
          <p:spPr>
            <a:xfrm>
              <a:off x="2929183" y="7918174"/>
              <a:ext cx="7419453" cy="0"/>
            </a:xfrm>
            <a:prstGeom prst="line">
              <a:avLst/>
            </a:prstGeom>
            <a:ln w="11990" cap="rnd">
              <a:solidFill>
                <a:srgbClr val="DA291C"/>
              </a:solidFill>
              <a:prstDash val="solid"/>
              <a:headEnd type="none" w="sm" len="sm"/>
              <a:tailEnd type="none" w="sm" len="sm"/>
            </a:ln>
          </p:spPr>
        </p:sp>
        <p:sp>
          <p:nvSpPr>
            <p:cNvPr id="15" name="TextBox 15"/>
            <p:cNvSpPr txBox="1"/>
            <p:nvPr/>
          </p:nvSpPr>
          <p:spPr>
            <a:xfrm>
              <a:off x="2929183" y="1495520"/>
              <a:ext cx="7419453" cy="709128"/>
            </a:xfrm>
            <a:prstGeom prst="rect">
              <a:avLst/>
            </a:prstGeom>
          </p:spPr>
          <p:txBody>
            <a:bodyPr lIns="0" tIns="0" rIns="0" bIns="0" rtlCol="0" anchor="t">
              <a:spAutoFit/>
            </a:bodyPr>
            <a:lstStyle/>
            <a:p>
              <a:pPr marL="0" lvl="0" indent="0">
                <a:lnSpc>
                  <a:spcPts val="4531"/>
                </a:lnSpc>
              </a:pPr>
              <a:r>
                <a:rPr lang="en-US" sz="3021" spc="-90">
                  <a:solidFill>
                    <a:srgbClr val="14110F"/>
                  </a:solidFill>
                  <a:latin typeface="Roboto"/>
                </a:rPr>
                <a:t>Federal Government</a:t>
              </a:r>
            </a:p>
          </p:txBody>
        </p:sp>
        <p:sp>
          <p:nvSpPr>
            <p:cNvPr id="16" name="TextBox 16"/>
            <p:cNvSpPr txBox="1"/>
            <p:nvPr/>
          </p:nvSpPr>
          <p:spPr>
            <a:xfrm>
              <a:off x="2929183" y="3217366"/>
              <a:ext cx="7419453" cy="709128"/>
            </a:xfrm>
            <a:prstGeom prst="rect">
              <a:avLst/>
            </a:prstGeom>
          </p:spPr>
          <p:txBody>
            <a:bodyPr lIns="0" tIns="0" rIns="0" bIns="0" rtlCol="0" anchor="t">
              <a:spAutoFit/>
            </a:bodyPr>
            <a:lstStyle/>
            <a:p>
              <a:pPr marL="0" lvl="0" indent="0" algn="l">
                <a:lnSpc>
                  <a:spcPts val="4531"/>
                </a:lnSpc>
                <a:spcBef>
                  <a:spcPct val="0"/>
                </a:spcBef>
              </a:pPr>
              <a:r>
                <a:rPr lang="en-US" sz="3021" spc="-90">
                  <a:solidFill>
                    <a:srgbClr val="14110F"/>
                  </a:solidFill>
                  <a:latin typeface="Roboto"/>
                </a:rPr>
                <a:t>Government of New Brunswick</a:t>
              </a:r>
            </a:p>
          </p:txBody>
        </p:sp>
        <p:sp>
          <p:nvSpPr>
            <p:cNvPr id="17" name="TextBox 17"/>
            <p:cNvSpPr txBox="1"/>
            <p:nvPr/>
          </p:nvSpPr>
          <p:spPr>
            <a:xfrm>
              <a:off x="2929183" y="4939212"/>
              <a:ext cx="7419453" cy="709128"/>
            </a:xfrm>
            <a:prstGeom prst="rect">
              <a:avLst/>
            </a:prstGeom>
          </p:spPr>
          <p:txBody>
            <a:bodyPr lIns="0" tIns="0" rIns="0" bIns="0" rtlCol="0" anchor="t">
              <a:spAutoFit/>
            </a:bodyPr>
            <a:lstStyle/>
            <a:p>
              <a:pPr marL="0" lvl="0" indent="0" algn="l">
                <a:lnSpc>
                  <a:spcPts val="4531"/>
                </a:lnSpc>
                <a:spcBef>
                  <a:spcPct val="0"/>
                </a:spcBef>
              </a:pPr>
              <a:r>
                <a:rPr lang="en-US" sz="3021" spc="-90">
                  <a:solidFill>
                    <a:srgbClr val="14110F"/>
                  </a:solidFill>
                  <a:latin typeface="Roboto"/>
                </a:rPr>
                <a:t>United Way Centraide Canada</a:t>
              </a:r>
            </a:p>
          </p:txBody>
        </p:sp>
        <p:sp>
          <p:nvSpPr>
            <p:cNvPr id="18" name="TextBox 18"/>
            <p:cNvSpPr txBox="1"/>
            <p:nvPr/>
          </p:nvSpPr>
          <p:spPr>
            <a:xfrm>
              <a:off x="2929183" y="6661057"/>
              <a:ext cx="7419453" cy="709128"/>
            </a:xfrm>
            <a:prstGeom prst="rect">
              <a:avLst/>
            </a:prstGeom>
          </p:spPr>
          <p:txBody>
            <a:bodyPr lIns="0" tIns="0" rIns="0" bIns="0" rtlCol="0" anchor="t">
              <a:spAutoFit/>
            </a:bodyPr>
            <a:lstStyle/>
            <a:p>
              <a:pPr marL="0" lvl="0" indent="0" algn="l">
                <a:lnSpc>
                  <a:spcPts val="4531"/>
                </a:lnSpc>
                <a:spcBef>
                  <a:spcPct val="0"/>
                </a:spcBef>
              </a:pPr>
              <a:r>
                <a:rPr lang="en-US" sz="3021" spc="-90">
                  <a:solidFill>
                    <a:srgbClr val="14110F"/>
                  </a:solidFill>
                  <a:latin typeface="Roboto"/>
                </a:rPr>
                <a:t>United Ways of N.B.</a:t>
              </a:r>
            </a:p>
          </p:txBody>
        </p:sp>
        <p:sp>
          <p:nvSpPr>
            <p:cNvPr id="19" name="TextBox 19"/>
            <p:cNvSpPr txBox="1"/>
            <p:nvPr/>
          </p:nvSpPr>
          <p:spPr>
            <a:xfrm>
              <a:off x="2929183" y="8382903"/>
              <a:ext cx="7419453" cy="709128"/>
            </a:xfrm>
            <a:prstGeom prst="rect">
              <a:avLst/>
            </a:prstGeom>
          </p:spPr>
          <p:txBody>
            <a:bodyPr lIns="0" tIns="0" rIns="0" bIns="0" rtlCol="0" anchor="t">
              <a:spAutoFit/>
            </a:bodyPr>
            <a:lstStyle/>
            <a:p>
              <a:pPr marL="0" lvl="0" indent="0" algn="l">
                <a:lnSpc>
                  <a:spcPts val="4531"/>
                </a:lnSpc>
                <a:spcBef>
                  <a:spcPct val="0"/>
                </a:spcBef>
              </a:pPr>
              <a:r>
                <a:rPr lang="en-US" sz="3021" spc="-90">
                  <a:solidFill>
                    <a:srgbClr val="14110F"/>
                  </a:solidFill>
                  <a:latin typeface="Roboto"/>
                </a:rPr>
                <a:t>Findhelp Information Services</a:t>
              </a:r>
            </a:p>
          </p:txBody>
        </p:sp>
      </p:grpSp>
      <p:grpSp>
        <p:nvGrpSpPr>
          <p:cNvPr id="20" name="Group 20"/>
          <p:cNvGrpSpPr/>
          <p:nvPr/>
        </p:nvGrpSpPr>
        <p:grpSpPr>
          <a:xfrm>
            <a:off x="8530241" y="1258805"/>
            <a:ext cx="8729059" cy="7769389"/>
            <a:chOff x="0" y="0"/>
            <a:chExt cx="11638746" cy="10359186"/>
          </a:xfrm>
        </p:grpSpPr>
        <p:grpSp>
          <p:nvGrpSpPr>
            <p:cNvPr id="21" name="Group 21"/>
            <p:cNvGrpSpPr/>
            <p:nvPr/>
          </p:nvGrpSpPr>
          <p:grpSpPr>
            <a:xfrm>
              <a:off x="0" y="0"/>
              <a:ext cx="11638746" cy="10359186"/>
              <a:chOff x="0" y="0"/>
              <a:chExt cx="1462878" cy="1302050"/>
            </a:xfrm>
          </p:grpSpPr>
          <p:sp>
            <p:nvSpPr>
              <p:cNvPr id="22" name="Freeform 22"/>
              <p:cNvSpPr/>
              <p:nvPr/>
            </p:nvSpPr>
            <p:spPr>
              <a:xfrm>
                <a:off x="0" y="0"/>
                <a:ext cx="1462878" cy="1302050"/>
              </a:xfrm>
              <a:custGeom>
                <a:avLst/>
                <a:gdLst/>
                <a:ahLst/>
                <a:cxnLst/>
                <a:rect l="l" t="t" r="r" b="b"/>
                <a:pathLst>
                  <a:path w="1462878" h="1302050">
                    <a:moveTo>
                      <a:pt x="1338418" y="1302049"/>
                    </a:moveTo>
                    <a:lnTo>
                      <a:pt x="124460" y="1302049"/>
                    </a:lnTo>
                    <a:cubicBezTo>
                      <a:pt x="55880" y="1302049"/>
                      <a:pt x="0" y="1246169"/>
                      <a:pt x="0" y="1177589"/>
                    </a:cubicBezTo>
                    <a:lnTo>
                      <a:pt x="0" y="124460"/>
                    </a:lnTo>
                    <a:cubicBezTo>
                      <a:pt x="0" y="55880"/>
                      <a:pt x="55880" y="0"/>
                      <a:pt x="124460" y="0"/>
                    </a:cubicBezTo>
                    <a:lnTo>
                      <a:pt x="1338418" y="0"/>
                    </a:lnTo>
                    <a:cubicBezTo>
                      <a:pt x="1406998" y="0"/>
                      <a:pt x="1462878" y="55880"/>
                      <a:pt x="1462878" y="124460"/>
                    </a:cubicBezTo>
                    <a:lnTo>
                      <a:pt x="1462878" y="1177590"/>
                    </a:lnTo>
                    <a:cubicBezTo>
                      <a:pt x="1462878" y="1246170"/>
                      <a:pt x="1406998" y="1302050"/>
                      <a:pt x="1338418" y="1302050"/>
                    </a:cubicBezTo>
                    <a:close/>
                  </a:path>
                </a:pathLst>
              </a:custGeom>
              <a:solidFill>
                <a:srgbClr val="FFFFFF"/>
              </a:solidFill>
            </p:spPr>
          </p:sp>
        </p:grpSp>
        <p:pic>
          <p:nvPicPr>
            <p:cNvPr id="23" name="Picture 2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1534301"/>
              <a:ext cx="726815" cy="726815"/>
            </a:xfrm>
            <a:prstGeom prst="rect">
              <a:avLst/>
            </a:prstGeom>
          </p:spPr>
        </p:pic>
        <p:pic>
          <p:nvPicPr>
            <p:cNvPr id="24"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3256147"/>
              <a:ext cx="726815" cy="726815"/>
            </a:xfrm>
            <a:prstGeom prst="rect">
              <a:avLst/>
            </a:prstGeom>
          </p:spPr>
        </p:pic>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4977993"/>
              <a:ext cx="726815" cy="726815"/>
            </a:xfrm>
            <a:prstGeom prst="rect">
              <a:avLst/>
            </a:prstGeom>
          </p:spPr>
        </p:pic>
        <p:pic>
          <p:nvPicPr>
            <p:cNvPr id="26" name="Picture 2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6699839"/>
              <a:ext cx="726815" cy="726815"/>
            </a:xfrm>
            <a:prstGeom prst="rect">
              <a:avLst/>
            </a:prstGeom>
          </p:spPr>
        </p:pic>
        <p:pic>
          <p:nvPicPr>
            <p:cNvPr id="27" name="Picture 2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109" y="8421685"/>
              <a:ext cx="726815" cy="726815"/>
            </a:xfrm>
            <a:prstGeom prst="rect">
              <a:avLst/>
            </a:prstGeom>
          </p:spPr>
        </p:pic>
        <p:sp>
          <p:nvSpPr>
            <p:cNvPr id="28" name="AutoShape 28"/>
            <p:cNvSpPr/>
            <p:nvPr/>
          </p:nvSpPr>
          <p:spPr>
            <a:xfrm>
              <a:off x="2929183" y="2752637"/>
              <a:ext cx="7419453" cy="0"/>
            </a:xfrm>
            <a:prstGeom prst="line">
              <a:avLst/>
            </a:prstGeom>
            <a:ln w="11990" cap="rnd">
              <a:solidFill>
                <a:srgbClr val="DA291C"/>
              </a:solidFill>
              <a:prstDash val="solid"/>
              <a:headEnd type="none" w="sm" len="sm"/>
              <a:tailEnd type="none" w="sm" len="sm"/>
            </a:ln>
          </p:spPr>
        </p:sp>
        <p:sp>
          <p:nvSpPr>
            <p:cNvPr id="29" name="AutoShape 29"/>
            <p:cNvSpPr/>
            <p:nvPr/>
          </p:nvSpPr>
          <p:spPr>
            <a:xfrm>
              <a:off x="2929183" y="4474482"/>
              <a:ext cx="7419453" cy="0"/>
            </a:xfrm>
            <a:prstGeom prst="line">
              <a:avLst/>
            </a:prstGeom>
            <a:ln w="11990" cap="rnd">
              <a:solidFill>
                <a:srgbClr val="DA291C"/>
              </a:solidFill>
              <a:prstDash val="solid"/>
              <a:headEnd type="none" w="sm" len="sm"/>
              <a:tailEnd type="none" w="sm" len="sm"/>
            </a:ln>
          </p:spPr>
        </p:sp>
        <p:sp>
          <p:nvSpPr>
            <p:cNvPr id="30" name="AutoShape 30"/>
            <p:cNvSpPr/>
            <p:nvPr/>
          </p:nvSpPr>
          <p:spPr>
            <a:xfrm>
              <a:off x="2929183" y="6196328"/>
              <a:ext cx="7419453" cy="0"/>
            </a:xfrm>
            <a:prstGeom prst="line">
              <a:avLst/>
            </a:prstGeom>
            <a:ln w="11990" cap="rnd">
              <a:solidFill>
                <a:srgbClr val="DA291C"/>
              </a:solidFill>
              <a:prstDash val="solid"/>
              <a:headEnd type="none" w="sm" len="sm"/>
              <a:tailEnd type="none" w="sm" len="sm"/>
            </a:ln>
          </p:spPr>
        </p:sp>
        <p:sp>
          <p:nvSpPr>
            <p:cNvPr id="31" name="AutoShape 31"/>
            <p:cNvSpPr/>
            <p:nvPr/>
          </p:nvSpPr>
          <p:spPr>
            <a:xfrm>
              <a:off x="2929183" y="7918174"/>
              <a:ext cx="7419453" cy="0"/>
            </a:xfrm>
            <a:prstGeom prst="line">
              <a:avLst/>
            </a:prstGeom>
            <a:ln w="11990" cap="rnd">
              <a:solidFill>
                <a:srgbClr val="DA291C"/>
              </a:solidFill>
              <a:prstDash val="solid"/>
              <a:headEnd type="none" w="sm" len="sm"/>
              <a:tailEnd type="none" w="sm" len="sm"/>
            </a:ln>
          </p:spPr>
        </p:sp>
        <p:sp>
          <p:nvSpPr>
            <p:cNvPr id="32" name="TextBox 32"/>
            <p:cNvSpPr txBox="1"/>
            <p:nvPr/>
          </p:nvSpPr>
          <p:spPr>
            <a:xfrm>
              <a:off x="2929183" y="1495520"/>
              <a:ext cx="7419453" cy="709128"/>
            </a:xfrm>
            <a:prstGeom prst="rect">
              <a:avLst/>
            </a:prstGeom>
          </p:spPr>
          <p:txBody>
            <a:bodyPr lIns="0" tIns="0" rIns="0" bIns="0" rtlCol="0" anchor="t">
              <a:spAutoFit/>
            </a:bodyPr>
            <a:lstStyle/>
            <a:p>
              <a:pPr marL="0" lvl="0" indent="0">
                <a:lnSpc>
                  <a:spcPts val="4531"/>
                </a:lnSpc>
              </a:pPr>
              <a:r>
                <a:rPr lang="en-US" sz="3021" spc="-90">
                  <a:solidFill>
                    <a:srgbClr val="14110F"/>
                  </a:solidFill>
                  <a:latin typeface="Roboto"/>
                </a:rPr>
                <a:t>Social Development</a:t>
              </a:r>
            </a:p>
          </p:txBody>
        </p:sp>
        <p:sp>
          <p:nvSpPr>
            <p:cNvPr id="33" name="TextBox 33"/>
            <p:cNvSpPr txBox="1"/>
            <p:nvPr/>
          </p:nvSpPr>
          <p:spPr>
            <a:xfrm>
              <a:off x="2929183" y="3217366"/>
              <a:ext cx="7419453" cy="709128"/>
            </a:xfrm>
            <a:prstGeom prst="rect">
              <a:avLst/>
            </a:prstGeom>
          </p:spPr>
          <p:txBody>
            <a:bodyPr lIns="0" tIns="0" rIns="0" bIns="0" rtlCol="0" anchor="t">
              <a:spAutoFit/>
            </a:bodyPr>
            <a:lstStyle/>
            <a:p>
              <a:pPr marL="0" lvl="0" indent="0" algn="l">
                <a:lnSpc>
                  <a:spcPts val="4531"/>
                </a:lnSpc>
                <a:spcBef>
                  <a:spcPct val="0"/>
                </a:spcBef>
              </a:pPr>
              <a:r>
                <a:rPr lang="en-US" sz="3021" spc="-90">
                  <a:solidFill>
                    <a:srgbClr val="14110F"/>
                  </a:solidFill>
                  <a:latin typeface="Roboto"/>
                </a:rPr>
                <a:t>Saint John Human Dvlp. Council</a:t>
              </a:r>
            </a:p>
          </p:txBody>
        </p:sp>
        <p:sp>
          <p:nvSpPr>
            <p:cNvPr id="34" name="TextBox 34"/>
            <p:cNvSpPr txBox="1"/>
            <p:nvPr/>
          </p:nvSpPr>
          <p:spPr>
            <a:xfrm>
              <a:off x="2929183" y="4939212"/>
              <a:ext cx="7947563" cy="706263"/>
            </a:xfrm>
            <a:prstGeom prst="rect">
              <a:avLst/>
            </a:prstGeom>
          </p:spPr>
          <p:txBody>
            <a:bodyPr wrap="square" lIns="0" tIns="0" rIns="0" bIns="0" rtlCol="0" anchor="t">
              <a:spAutoFit/>
            </a:bodyPr>
            <a:lstStyle/>
            <a:p>
              <a:pPr marL="0" lvl="0" indent="0" algn="l">
                <a:lnSpc>
                  <a:spcPts val="4531"/>
                </a:lnSpc>
                <a:spcBef>
                  <a:spcPct val="0"/>
                </a:spcBef>
              </a:pPr>
              <a:r>
                <a:rPr lang="en-US" sz="3021" spc="-90" dirty="0">
                  <a:solidFill>
                    <a:srgbClr val="14110F"/>
                  </a:solidFill>
                  <a:latin typeface="Roboto"/>
                </a:rPr>
                <a:t>Economic and Social Inclusion Corp.</a:t>
              </a:r>
            </a:p>
          </p:txBody>
        </p:sp>
        <p:sp>
          <p:nvSpPr>
            <p:cNvPr id="35" name="TextBox 35"/>
            <p:cNvSpPr txBox="1"/>
            <p:nvPr/>
          </p:nvSpPr>
          <p:spPr>
            <a:xfrm>
              <a:off x="2929183" y="6661057"/>
              <a:ext cx="7419453" cy="709128"/>
            </a:xfrm>
            <a:prstGeom prst="rect">
              <a:avLst/>
            </a:prstGeom>
          </p:spPr>
          <p:txBody>
            <a:bodyPr lIns="0" tIns="0" rIns="0" bIns="0" rtlCol="0" anchor="t">
              <a:spAutoFit/>
            </a:bodyPr>
            <a:lstStyle/>
            <a:p>
              <a:pPr marL="0" lvl="0" indent="0" algn="l">
                <a:lnSpc>
                  <a:spcPts val="4531"/>
                </a:lnSpc>
                <a:spcBef>
                  <a:spcPct val="0"/>
                </a:spcBef>
              </a:pPr>
              <a:r>
                <a:rPr lang="en-US" sz="3021" spc="-90">
                  <a:solidFill>
                    <a:srgbClr val="14110F"/>
                  </a:solidFill>
                  <a:latin typeface="Roboto"/>
                </a:rPr>
                <a:t>Community Organizations</a:t>
              </a:r>
            </a:p>
          </p:txBody>
        </p:sp>
        <p:sp>
          <p:nvSpPr>
            <p:cNvPr id="36" name="TextBox 36"/>
            <p:cNvSpPr txBox="1"/>
            <p:nvPr/>
          </p:nvSpPr>
          <p:spPr>
            <a:xfrm>
              <a:off x="2929183" y="8382903"/>
              <a:ext cx="7419453" cy="709128"/>
            </a:xfrm>
            <a:prstGeom prst="rect">
              <a:avLst/>
            </a:prstGeom>
          </p:spPr>
          <p:txBody>
            <a:bodyPr lIns="0" tIns="0" rIns="0" bIns="0" rtlCol="0" anchor="t">
              <a:spAutoFit/>
            </a:bodyPr>
            <a:lstStyle/>
            <a:p>
              <a:pPr marL="0" lvl="0" indent="0" algn="l">
                <a:lnSpc>
                  <a:spcPts val="4531"/>
                </a:lnSpc>
                <a:spcBef>
                  <a:spcPct val="0"/>
                </a:spcBef>
              </a:pPr>
              <a:r>
                <a:rPr lang="en-US" sz="3021" spc="-90">
                  <a:solidFill>
                    <a:srgbClr val="14110F"/>
                  </a:solidFill>
                  <a:latin typeface="Roboto"/>
                </a:rPr>
                <a:t>You!</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0" y="0"/>
            <a:ext cx="3493832" cy="10287000"/>
          </a:xfrm>
          <a:prstGeom prst="rect">
            <a:avLst/>
          </a:prstGeom>
          <a:solidFill>
            <a:srgbClr val="DA291C"/>
          </a:solidFill>
        </p:spPr>
      </p:sp>
      <p:grpSp>
        <p:nvGrpSpPr>
          <p:cNvPr id="3" name="Group 3"/>
          <p:cNvGrpSpPr/>
          <p:nvPr/>
        </p:nvGrpSpPr>
        <p:grpSpPr>
          <a:xfrm>
            <a:off x="1511006" y="2393937"/>
            <a:ext cx="3965652" cy="5499126"/>
            <a:chOff x="0" y="0"/>
            <a:chExt cx="848641" cy="1176801"/>
          </a:xfrm>
        </p:grpSpPr>
        <p:sp>
          <p:nvSpPr>
            <p:cNvPr id="4" name="Freeform 4"/>
            <p:cNvSpPr/>
            <p:nvPr/>
          </p:nvSpPr>
          <p:spPr>
            <a:xfrm>
              <a:off x="0" y="0"/>
              <a:ext cx="848641" cy="1176801"/>
            </a:xfrm>
            <a:custGeom>
              <a:avLst/>
              <a:gdLst/>
              <a:ahLst/>
              <a:cxnLst/>
              <a:rect l="l" t="t" r="r" b="b"/>
              <a:pathLst>
                <a:path w="848641" h="1176801">
                  <a:moveTo>
                    <a:pt x="724181" y="1176801"/>
                  </a:moveTo>
                  <a:lnTo>
                    <a:pt x="124460" y="1176801"/>
                  </a:lnTo>
                  <a:cubicBezTo>
                    <a:pt x="55880" y="1176801"/>
                    <a:pt x="0" y="1120921"/>
                    <a:pt x="0" y="1052341"/>
                  </a:cubicBezTo>
                  <a:lnTo>
                    <a:pt x="0" y="124460"/>
                  </a:lnTo>
                  <a:cubicBezTo>
                    <a:pt x="0" y="55880"/>
                    <a:pt x="55880" y="0"/>
                    <a:pt x="124460" y="0"/>
                  </a:cubicBezTo>
                  <a:lnTo>
                    <a:pt x="724181" y="0"/>
                  </a:lnTo>
                  <a:cubicBezTo>
                    <a:pt x="792761" y="0"/>
                    <a:pt x="848641" y="55880"/>
                    <a:pt x="848641" y="124460"/>
                  </a:cubicBezTo>
                  <a:lnTo>
                    <a:pt x="848641" y="1052341"/>
                  </a:lnTo>
                  <a:cubicBezTo>
                    <a:pt x="848641" y="1120921"/>
                    <a:pt x="792761" y="1176801"/>
                    <a:pt x="724181" y="1176801"/>
                  </a:cubicBezTo>
                  <a:close/>
                </a:path>
              </a:pathLst>
            </a:custGeom>
            <a:solidFill>
              <a:srgbClr val="FFFFFF"/>
            </a:solidFill>
          </p:spPr>
        </p:sp>
      </p:grpSp>
      <p:grpSp>
        <p:nvGrpSpPr>
          <p:cNvPr id="5" name="Group 5"/>
          <p:cNvGrpSpPr>
            <a:grpSpLocks noChangeAspect="1"/>
          </p:cNvGrpSpPr>
          <p:nvPr/>
        </p:nvGrpSpPr>
        <p:grpSpPr>
          <a:xfrm>
            <a:off x="1915800" y="2876161"/>
            <a:ext cx="3156064" cy="3156064"/>
            <a:chOff x="0" y="0"/>
            <a:chExt cx="6350000" cy="6350000"/>
          </a:xfrm>
        </p:grpSpPr>
        <p:sp>
          <p:nvSpPr>
            <p:cNvPr id="6" name="Freeform 6"/>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3"/>
              <a:stretch>
                <a:fillRect l="-20245" t="-1727" r="-189235" b="-62168"/>
              </a:stretch>
            </a:blipFill>
          </p:spPr>
        </p:sp>
      </p:grpSp>
      <p:grpSp>
        <p:nvGrpSpPr>
          <p:cNvPr id="7" name="Group 7"/>
          <p:cNvGrpSpPr/>
          <p:nvPr/>
        </p:nvGrpSpPr>
        <p:grpSpPr>
          <a:xfrm>
            <a:off x="1915800" y="6335078"/>
            <a:ext cx="3156064" cy="1130296"/>
            <a:chOff x="0" y="0"/>
            <a:chExt cx="4208086" cy="1507061"/>
          </a:xfrm>
        </p:grpSpPr>
        <p:sp>
          <p:nvSpPr>
            <p:cNvPr id="8" name="TextBox 8"/>
            <p:cNvSpPr txBox="1"/>
            <p:nvPr/>
          </p:nvSpPr>
          <p:spPr>
            <a:xfrm>
              <a:off x="0" y="-76200"/>
              <a:ext cx="4208086" cy="641773"/>
            </a:xfrm>
            <a:prstGeom prst="rect">
              <a:avLst/>
            </a:prstGeom>
          </p:spPr>
          <p:txBody>
            <a:bodyPr lIns="0" tIns="0" rIns="0" bIns="0" rtlCol="0" anchor="t">
              <a:spAutoFit/>
            </a:bodyPr>
            <a:lstStyle/>
            <a:p>
              <a:pPr marL="0" lvl="0" indent="0" algn="ctr">
                <a:lnSpc>
                  <a:spcPts val="3919"/>
                </a:lnSpc>
              </a:pPr>
              <a:r>
                <a:rPr lang="en-US" sz="2799" spc="55">
                  <a:solidFill>
                    <a:srgbClr val="14110F"/>
                  </a:solidFill>
                  <a:latin typeface="Roboto Bold"/>
                </a:rPr>
                <a:t>211 Tools:</a:t>
              </a:r>
            </a:p>
          </p:txBody>
        </p:sp>
        <p:sp>
          <p:nvSpPr>
            <p:cNvPr id="9" name="TextBox 9"/>
            <p:cNvSpPr txBox="1"/>
            <p:nvPr/>
          </p:nvSpPr>
          <p:spPr>
            <a:xfrm>
              <a:off x="0" y="659336"/>
              <a:ext cx="4208086" cy="847725"/>
            </a:xfrm>
            <a:prstGeom prst="rect">
              <a:avLst/>
            </a:prstGeom>
          </p:spPr>
          <p:txBody>
            <a:bodyPr lIns="0" tIns="0" rIns="0" bIns="0" rtlCol="0" anchor="t">
              <a:spAutoFit/>
            </a:bodyPr>
            <a:lstStyle/>
            <a:p>
              <a:pPr algn="ctr">
                <a:lnSpc>
                  <a:spcPts val="2520"/>
                </a:lnSpc>
              </a:pPr>
              <a:r>
                <a:rPr lang="en-US" sz="2100" spc="42">
                  <a:solidFill>
                    <a:srgbClr val="14110F"/>
                  </a:solidFill>
                  <a:latin typeface="Roboto"/>
                </a:rPr>
                <a:t>Updates and</a:t>
              </a:r>
            </a:p>
            <a:p>
              <a:pPr marL="0" lvl="0" indent="0" algn="ctr">
                <a:lnSpc>
                  <a:spcPts val="2519"/>
                </a:lnSpc>
              </a:pPr>
              <a:r>
                <a:rPr lang="en-US" sz="2100" spc="42">
                  <a:solidFill>
                    <a:srgbClr val="14110F"/>
                  </a:solidFill>
                  <a:latin typeface="Roboto"/>
                </a:rPr>
                <a:t>Stats</a:t>
              </a:r>
            </a:p>
          </p:txBody>
        </p:sp>
      </p:grpSp>
      <p:sp>
        <p:nvSpPr>
          <p:cNvPr id="10" name="TextBox 10"/>
          <p:cNvSpPr txBox="1"/>
          <p:nvPr/>
        </p:nvSpPr>
        <p:spPr>
          <a:xfrm>
            <a:off x="4544086" y="3046838"/>
            <a:ext cx="12715214" cy="4117124"/>
          </a:xfrm>
          <a:prstGeom prst="rect">
            <a:avLst/>
          </a:prstGeom>
        </p:spPr>
        <p:txBody>
          <a:bodyPr lIns="0" tIns="0" rIns="0" bIns="0" rtlCol="0" anchor="t">
            <a:spAutoFit/>
          </a:bodyPr>
          <a:lstStyle/>
          <a:p>
            <a:pPr algn="ctr">
              <a:lnSpc>
                <a:spcPts val="4665"/>
              </a:lnSpc>
              <a:spcBef>
                <a:spcPct val="0"/>
              </a:spcBef>
            </a:pPr>
            <a:r>
              <a:rPr lang="en-US" sz="3332">
                <a:solidFill>
                  <a:srgbClr val="14110F"/>
                </a:solidFill>
                <a:latin typeface="Roboto Bold"/>
              </a:rPr>
              <a:t>Check and update programs and services:</a:t>
            </a:r>
          </a:p>
          <a:p>
            <a:pPr algn="ctr">
              <a:lnSpc>
                <a:spcPts val="4665"/>
              </a:lnSpc>
              <a:spcBef>
                <a:spcPct val="0"/>
              </a:spcBef>
            </a:pPr>
            <a:endParaRPr lang="en-US" sz="3332">
              <a:solidFill>
                <a:srgbClr val="14110F"/>
              </a:solidFill>
              <a:latin typeface="Roboto Bold"/>
            </a:endParaRPr>
          </a:p>
          <a:p>
            <a:pPr algn="ctr">
              <a:lnSpc>
                <a:spcPts val="4665"/>
              </a:lnSpc>
              <a:spcBef>
                <a:spcPct val="0"/>
              </a:spcBef>
            </a:pPr>
            <a:r>
              <a:rPr lang="en-US" sz="3332" u="sng">
                <a:solidFill>
                  <a:srgbClr val="14110F"/>
                </a:solidFill>
                <a:latin typeface="Roboto"/>
              </a:rPr>
              <a:t>https://updates.211support.org/Record/submit</a:t>
            </a:r>
          </a:p>
          <a:p>
            <a:pPr algn="ctr">
              <a:lnSpc>
                <a:spcPts val="4665"/>
              </a:lnSpc>
              <a:spcBef>
                <a:spcPct val="0"/>
              </a:spcBef>
            </a:pPr>
            <a:endParaRPr lang="en-US" sz="3332" u="sng">
              <a:solidFill>
                <a:srgbClr val="14110F"/>
              </a:solidFill>
              <a:latin typeface="Roboto"/>
            </a:endParaRPr>
          </a:p>
          <a:p>
            <a:pPr algn="ctr">
              <a:lnSpc>
                <a:spcPts val="4665"/>
              </a:lnSpc>
              <a:spcBef>
                <a:spcPct val="0"/>
              </a:spcBef>
            </a:pPr>
            <a:r>
              <a:rPr lang="en-US" sz="3332">
                <a:solidFill>
                  <a:srgbClr val="14110F"/>
                </a:solidFill>
                <a:latin typeface="Roboto Bold"/>
              </a:rPr>
              <a:t>Stats &amp; Data:</a:t>
            </a:r>
          </a:p>
          <a:p>
            <a:pPr algn="ctr">
              <a:lnSpc>
                <a:spcPts val="4665"/>
              </a:lnSpc>
              <a:spcBef>
                <a:spcPct val="0"/>
              </a:spcBef>
            </a:pPr>
            <a:endParaRPr lang="en-US" sz="3332">
              <a:solidFill>
                <a:srgbClr val="14110F"/>
              </a:solidFill>
              <a:latin typeface="Roboto Bold"/>
            </a:endParaRPr>
          </a:p>
          <a:p>
            <a:pPr algn="ctr">
              <a:lnSpc>
                <a:spcPts val="4665"/>
              </a:lnSpc>
              <a:spcBef>
                <a:spcPct val="0"/>
              </a:spcBef>
            </a:pPr>
            <a:r>
              <a:rPr lang="en-US" sz="3332" u="sng">
                <a:solidFill>
                  <a:srgbClr val="14110F"/>
                </a:solidFill>
                <a:latin typeface="Roboto"/>
              </a:rPr>
              <a:t>https://211expansion.ca/ongoing-reporting-beta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DA291C"/>
          </a:solidFill>
        </p:spPr>
      </p:sp>
      <p:pic>
        <p:nvPicPr>
          <p:cNvPr id="3" name="Picture 3"/>
          <p:cNvPicPr>
            <a:picLocks noChangeAspect="1"/>
          </p:cNvPicPr>
          <p:nvPr/>
        </p:nvPicPr>
        <p:blipFill>
          <a:blip r:embed="rId3"/>
          <a:srcRect/>
          <a:stretch>
            <a:fillRect/>
          </a:stretch>
        </p:blipFill>
        <p:spPr>
          <a:xfrm>
            <a:off x="4688247" y="1028700"/>
            <a:ext cx="8620706" cy="3901789"/>
          </a:xfrm>
          <a:prstGeom prst="rect">
            <a:avLst/>
          </a:prstGeom>
        </p:spPr>
      </p:pic>
      <p:grpSp>
        <p:nvGrpSpPr>
          <p:cNvPr id="4" name="Group 4"/>
          <p:cNvGrpSpPr/>
          <p:nvPr/>
        </p:nvGrpSpPr>
        <p:grpSpPr>
          <a:xfrm>
            <a:off x="7455277" y="3194164"/>
            <a:ext cx="5479962" cy="2238089"/>
            <a:chOff x="0" y="0"/>
            <a:chExt cx="7306616" cy="2984118"/>
          </a:xfrm>
        </p:grpSpPr>
        <p:grpSp>
          <p:nvGrpSpPr>
            <p:cNvPr id="5" name="Group 5"/>
            <p:cNvGrpSpPr/>
            <p:nvPr/>
          </p:nvGrpSpPr>
          <p:grpSpPr>
            <a:xfrm>
              <a:off x="370357" y="0"/>
              <a:ext cx="6936259" cy="2984118"/>
              <a:chOff x="0" y="0"/>
              <a:chExt cx="2019423" cy="868796"/>
            </a:xfrm>
          </p:grpSpPr>
          <p:sp>
            <p:nvSpPr>
              <p:cNvPr id="6" name="Freeform 6"/>
              <p:cNvSpPr/>
              <p:nvPr/>
            </p:nvSpPr>
            <p:spPr>
              <a:xfrm>
                <a:off x="0" y="0"/>
                <a:ext cx="2019423" cy="868796"/>
              </a:xfrm>
              <a:custGeom>
                <a:avLst/>
                <a:gdLst/>
                <a:ahLst/>
                <a:cxnLst/>
                <a:rect l="l" t="t" r="r" b="b"/>
                <a:pathLst>
                  <a:path w="2019423" h="868796">
                    <a:moveTo>
                      <a:pt x="0" y="0"/>
                    </a:moveTo>
                    <a:lnTo>
                      <a:pt x="2019423" y="0"/>
                    </a:lnTo>
                    <a:lnTo>
                      <a:pt x="2019423" y="868796"/>
                    </a:lnTo>
                    <a:lnTo>
                      <a:pt x="0" y="868796"/>
                    </a:lnTo>
                    <a:close/>
                  </a:path>
                </a:pathLst>
              </a:custGeom>
              <a:solidFill>
                <a:srgbClr val="FFFFFF"/>
              </a:solidFill>
            </p:spPr>
          </p:sp>
        </p:grpSp>
        <p:sp>
          <p:nvSpPr>
            <p:cNvPr id="7" name="TextBox 7"/>
            <p:cNvSpPr txBox="1"/>
            <p:nvPr/>
          </p:nvSpPr>
          <p:spPr>
            <a:xfrm>
              <a:off x="0" y="-47625"/>
              <a:ext cx="5565200" cy="752222"/>
            </a:xfrm>
            <a:prstGeom prst="rect">
              <a:avLst/>
            </a:prstGeom>
          </p:spPr>
          <p:txBody>
            <a:bodyPr lIns="0" tIns="0" rIns="0" bIns="0" rtlCol="0" anchor="t">
              <a:spAutoFit/>
            </a:bodyPr>
            <a:lstStyle/>
            <a:p>
              <a:pPr algn="ctr">
                <a:lnSpc>
                  <a:spcPts val="4531"/>
                </a:lnSpc>
              </a:pPr>
              <a:r>
                <a:rPr lang="en-US" sz="3485" dirty="0">
                  <a:solidFill>
                    <a:srgbClr val="14110F"/>
                  </a:solidFill>
                  <a:latin typeface="Roboto Bold"/>
                </a:rPr>
                <a:t>Community Fund</a:t>
              </a:r>
            </a:p>
          </p:txBody>
        </p:sp>
      </p:grpSp>
      <p:pic>
        <p:nvPicPr>
          <p:cNvPr id="8" name="Picture 8"/>
          <p:cNvPicPr>
            <a:picLocks noChangeAspect="1"/>
          </p:cNvPicPr>
          <p:nvPr/>
        </p:nvPicPr>
        <p:blipFill>
          <a:blip r:embed="rId4"/>
          <a:srcRect/>
          <a:stretch>
            <a:fillRect/>
          </a:stretch>
        </p:blipFill>
        <p:spPr>
          <a:xfrm>
            <a:off x="5545814" y="4439295"/>
            <a:ext cx="3122798" cy="1889293"/>
          </a:xfrm>
          <a:prstGeom prst="rect">
            <a:avLst/>
          </a:prstGeom>
        </p:spPr>
      </p:pic>
      <p:grpSp>
        <p:nvGrpSpPr>
          <p:cNvPr id="9" name="Group 9"/>
          <p:cNvGrpSpPr/>
          <p:nvPr/>
        </p:nvGrpSpPr>
        <p:grpSpPr>
          <a:xfrm>
            <a:off x="9280306" y="4487607"/>
            <a:ext cx="2217167" cy="1792669"/>
            <a:chOff x="0" y="0"/>
            <a:chExt cx="2956222" cy="2390225"/>
          </a:xfrm>
        </p:grpSpPr>
        <p:grpSp>
          <p:nvGrpSpPr>
            <p:cNvPr id="10" name="Group 10"/>
            <p:cNvGrpSpPr/>
            <p:nvPr/>
          </p:nvGrpSpPr>
          <p:grpSpPr>
            <a:xfrm rot="-2700000">
              <a:off x="538569" y="161512"/>
              <a:ext cx="1313087" cy="2067202"/>
              <a:chOff x="0" y="0"/>
              <a:chExt cx="799889" cy="1259271"/>
            </a:xfrm>
          </p:grpSpPr>
          <p:sp>
            <p:nvSpPr>
              <p:cNvPr id="11" name="Freeform 11"/>
              <p:cNvSpPr/>
              <p:nvPr/>
            </p:nvSpPr>
            <p:spPr>
              <a:xfrm>
                <a:off x="0" y="0"/>
                <a:ext cx="799889" cy="1259271"/>
              </a:xfrm>
              <a:custGeom>
                <a:avLst/>
                <a:gdLst/>
                <a:ahLst/>
                <a:cxnLst/>
                <a:rect l="l" t="t" r="r" b="b"/>
                <a:pathLst>
                  <a:path w="799889" h="1259271">
                    <a:moveTo>
                      <a:pt x="0" y="0"/>
                    </a:moveTo>
                    <a:lnTo>
                      <a:pt x="799889" y="0"/>
                    </a:lnTo>
                    <a:lnTo>
                      <a:pt x="799889" y="1259271"/>
                    </a:lnTo>
                    <a:lnTo>
                      <a:pt x="0" y="1259271"/>
                    </a:lnTo>
                    <a:close/>
                  </a:path>
                </a:pathLst>
              </a:custGeom>
              <a:solidFill>
                <a:srgbClr val="DA291C"/>
              </a:solidFill>
            </p:spPr>
          </p:sp>
        </p:grpSp>
        <p:grpSp>
          <p:nvGrpSpPr>
            <p:cNvPr id="12" name="Group 12"/>
            <p:cNvGrpSpPr/>
            <p:nvPr/>
          </p:nvGrpSpPr>
          <p:grpSpPr>
            <a:xfrm rot="2700000">
              <a:off x="1104566" y="161512"/>
              <a:ext cx="1313087" cy="2067202"/>
              <a:chOff x="0" y="0"/>
              <a:chExt cx="799889" cy="1259271"/>
            </a:xfrm>
          </p:grpSpPr>
          <p:sp>
            <p:nvSpPr>
              <p:cNvPr id="13" name="Freeform 13"/>
              <p:cNvSpPr/>
              <p:nvPr/>
            </p:nvSpPr>
            <p:spPr>
              <a:xfrm>
                <a:off x="0" y="0"/>
                <a:ext cx="799889" cy="1259271"/>
              </a:xfrm>
              <a:custGeom>
                <a:avLst/>
                <a:gdLst/>
                <a:ahLst/>
                <a:cxnLst/>
                <a:rect l="l" t="t" r="r" b="b"/>
                <a:pathLst>
                  <a:path w="799889" h="1259271">
                    <a:moveTo>
                      <a:pt x="0" y="0"/>
                    </a:moveTo>
                    <a:lnTo>
                      <a:pt x="799889" y="0"/>
                    </a:lnTo>
                    <a:lnTo>
                      <a:pt x="799889" y="1259271"/>
                    </a:lnTo>
                    <a:lnTo>
                      <a:pt x="0" y="1259271"/>
                    </a:lnTo>
                    <a:close/>
                  </a:path>
                </a:pathLst>
              </a:custGeom>
              <a:solidFill>
                <a:srgbClr val="DA291C"/>
              </a:solidFill>
            </p:spPr>
          </p:sp>
        </p:grpSp>
      </p:grpSp>
      <p:sp>
        <p:nvSpPr>
          <p:cNvPr id="14" name="TextBox 14"/>
          <p:cNvSpPr txBox="1"/>
          <p:nvPr/>
        </p:nvSpPr>
        <p:spPr>
          <a:xfrm>
            <a:off x="5178784" y="7187034"/>
            <a:ext cx="7639631" cy="666849"/>
          </a:xfrm>
          <a:prstGeom prst="rect">
            <a:avLst/>
          </a:prstGeom>
        </p:spPr>
        <p:txBody>
          <a:bodyPr wrap="square" lIns="0" tIns="0" rIns="0" bIns="0" rtlCol="0" anchor="t">
            <a:spAutoFit/>
          </a:bodyPr>
          <a:lstStyle/>
          <a:p>
            <a:pPr algn="ctr">
              <a:lnSpc>
                <a:spcPts val="5600"/>
              </a:lnSpc>
            </a:pPr>
            <a:r>
              <a:rPr lang="en-US" sz="4000" dirty="0">
                <a:solidFill>
                  <a:srgbClr val="14110F"/>
                </a:solidFill>
                <a:latin typeface="Roboto Bold"/>
              </a:rPr>
              <a:t>211info@moncton.unitedway.ca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srcRect t="5303" r="1986" b="1147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287791" cy="1913890"/>
          </a:xfrm>
        </p:grpSpPr>
        <p:sp>
          <p:nvSpPr>
            <p:cNvPr id="3" name="Freeform 3"/>
            <p:cNvSpPr/>
            <p:nvPr/>
          </p:nvSpPr>
          <p:spPr>
            <a:xfrm>
              <a:off x="0" y="0"/>
              <a:ext cx="2287791" cy="1913890"/>
            </a:xfrm>
            <a:custGeom>
              <a:avLst/>
              <a:gdLst/>
              <a:ahLst/>
              <a:cxnLst/>
              <a:rect l="l" t="t" r="r" b="b"/>
              <a:pathLst>
                <a:path w="2287791" h="1913890">
                  <a:moveTo>
                    <a:pt x="0" y="0"/>
                  </a:moveTo>
                  <a:lnTo>
                    <a:pt x="2287791" y="0"/>
                  </a:lnTo>
                  <a:lnTo>
                    <a:pt x="2287791" y="1913890"/>
                  </a:lnTo>
                  <a:lnTo>
                    <a:pt x="0" y="1913890"/>
                  </a:lnTo>
                  <a:close/>
                </a:path>
              </a:pathLst>
            </a:custGeom>
            <a:solidFill>
              <a:srgbClr val="DA291C">
                <a:alpha val="77647"/>
              </a:srgbClr>
            </a:solidFill>
          </p:spPr>
        </p:sp>
      </p:grpSp>
      <p:sp>
        <p:nvSpPr>
          <p:cNvPr id="4" name="TextBox 4"/>
          <p:cNvSpPr txBox="1"/>
          <p:nvPr/>
        </p:nvSpPr>
        <p:spPr>
          <a:xfrm>
            <a:off x="1028700" y="4953547"/>
            <a:ext cx="16230600" cy="500137"/>
          </a:xfrm>
          <a:prstGeom prst="rect">
            <a:avLst/>
          </a:prstGeom>
        </p:spPr>
        <p:txBody>
          <a:bodyPr lIns="0" tIns="0" rIns="0" bIns="0" rtlCol="0" anchor="t">
            <a:spAutoFit/>
          </a:bodyPr>
          <a:lstStyle/>
          <a:p>
            <a:pPr marL="647702" lvl="1" indent="-323851" algn="just">
              <a:lnSpc>
                <a:spcPts val="4200"/>
              </a:lnSpc>
              <a:buFont typeface="Arial"/>
              <a:buChar char="•"/>
            </a:pPr>
            <a:r>
              <a:rPr lang="en-US" sz="3000" dirty="0">
                <a:solidFill>
                  <a:srgbClr val="FFFFFF"/>
                </a:solidFill>
                <a:latin typeface="Roboto"/>
              </a:rPr>
              <a:t>211 is available to all residents of Canada - every community, city, province and territory</a:t>
            </a:r>
          </a:p>
        </p:txBody>
      </p:sp>
      <p:sp>
        <p:nvSpPr>
          <p:cNvPr id="5" name="TextBox 5"/>
          <p:cNvSpPr txBox="1"/>
          <p:nvPr/>
        </p:nvSpPr>
        <p:spPr>
          <a:xfrm>
            <a:off x="1028700" y="7124700"/>
            <a:ext cx="16230600" cy="1600200"/>
          </a:xfrm>
          <a:prstGeom prst="rect">
            <a:avLst/>
          </a:prstGeom>
        </p:spPr>
        <p:txBody>
          <a:bodyPr lIns="0" tIns="0" rIns="0" bIns="0" rtlCol="0" anchor="t">
            <a:spAutoFit/>
          </a:bodyPr>
          <a:lstStyle/>
          <a:p>
            <a:pPr marL="647702" lvl="1" indent="-323851" algn="just">
              <a:lnSpc>
                <a:spcPts val="4200"/>
              </a:lnSpc>
              <a:buFont typeface="Arial"/>
              <a:buChar char="•"/>
            </a:pPr>
            <a:r>
              <a:rPr lang="en-US" sz="3000" dirty="0">
                <a:solidFill>
                  <a:srgbClr val="FFFFFF"/>
                </a:solidFill>
                <a:latin typeface="Roboto"/>
              </a:rPr>
              <a:t>While the service launched in NB in October 2020, </a:t>
            </a:r>
            <a:r>
              <a:rPr lang="en-US" sz="3000">
                <a:solidFill>
                  <a:srgbClr val="FFFFFF"/>
                </a:solidFill>
                <a:latin typeface="Roboto"/>
              </a:rPr>
              <a:t>United Way </a:t>
            </a:r>
            <a:r>
              <a:rPr lang="en-US" sz="3000" dirty="0">
                <a:solidFill>
                  <a:srgbClr val="FFFFFF"/>
                </a:solidFill>
                <a:latin typeface="Roboto"/>
              </a:rPr>
              <a:t>has been working since 2007 to bring this resource to the province, to ensure that all who call New Brunswick home can be connected to the right supports and programs when life's challenges arise.</a:t>
            </a:r>
          </a:p>
        </p:txBody>
      </p:sp>
      <p:sp>
        <p:nvSpPr>
          <p:cNvPr id="6" name="TextBox 6"/>
          <p:cNvSpPr txBox="1"/>
          <p:nvPr/>
        </p:nvSpPr>
        <p:spPr>
          <a:xfrm>
            <a:off x="1028700" y="952500"/>
            <a:ext cx="16230600" cy="2133600"/>
          </a:xfrm>
          <a:prstGeom prst="rect">
            <a:avLst/>
          </a:prstGeom>
        </p:spPr>
        <p:txBody>
          <a:bodyPr wrap="square" lIns="0" tIns="0" rIns="0" bIns="0" rtlCol="0" anchor="t">
            <a:spAutoFit/>
          </a:bodyPr>
          <a:lstStyle/>
          <a:p>
            <a:pPr marL="647700" lvl="1" indent="-323850" algn="just">
              <a:lnSpc>
                <a:spcPts val="4200"/>
              </a:lnSpc>
              <a:buFont typeface="Arial"/>
              <a:buChar char="•"/>
            </a:pPr>
            <a:r>
              <a:rPr lang="en-US" sz="3000" dirty="0">
                <a:solidFill>
                  <a:srgbClr val="FFFFFF"/>
                </a:solidFill>
                <a:latin typeface="Roboto"/>
              </a:rPr>
              <a:t>211 is an information and referral service that connects New Brunswickers to critical human, social, community and government support. The service helps people to quickly navigate the complex network of government and community programs and services to find what they need for their unique situation.</a:t>
            </a:r>
          </a:p>
        </p:txBody>
      </p:sp>
      <p:sp>
        <p:nvSpPr>
          <p:cNvPr id="7" name="TextBox 7"/>
          <p:cNvSpPr txBox="1"/>
          <p:nvPr/>
        </p:nvSpPr>
        <p:spPr>
          <a:xfrm>
            <a:off x="1028700" y="3415062"/>
            <a:ext cx="16230600" cy="1066800"/>
          </a:xfrm>
          <a:prstGeom prst="rect">
            <a:avLst/>
          </a:prstGeom>
        </p:spPr>
        <p:txBody>
          <a:bodyPr lIns="0" tIns="0" rIns="0" bIns="0" rtlCol="0" anchor="t">
            <a:spAutoFit/>
          </a:bodyPr>
          <a:lstStyle/>
          <a:p>
            <a:pPr marL="647702" lvl="1" indent="-323851" algn="just">
              <a:lnSpc>
                <a:spcPts val="4200"/>
              </a:lnSpc>
              <a:buFont typeface="Arial"/>
              <a:buChar char="•"/>
            </a:pPr>
            <a:r>
              <a:rPr lang="en-US" sz="3000" dirty="0">
                <a:solidFill>
                  <a:srgbClr val="FFFFFF"/>
                </a:solidFill>
                <a:latin typeface="Roboto"/>
              </a:rPr>
              <a:t>It is free and confidential, and phones are answered 24/7, 365 days/year, in 170+ languages thanks to interpretation services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9412" y="-2108297"/>
            <a:ext cx="18278588" cy="12189533"/>
          </a:xfrm>
          <a:prstGeom prst="rect">
            <a:avLst/>
          </a:prstGeom>
        </p:spPr>
      </p:pic>
      <p:sp>
        <p:nvSpPr>
          <p:cNvPr id="3" name="AutoShape 3"/>
          <p:cNvSpPr/>
          <p:nvPr/>
        </p:nvSpPr>
        <p:spPr>
          <a:xfrm>
            <a:off x="9412" y="8870247"/>
            <a:ext cx="18278588" cy="1416753"/>
          </a:xfrm>
          <a:prstGeom prst="rect">
            <a:avLst/>
          </a:prstGeom>
          <a:solidFill>
            <a:srgbClr val="DA291C"/>
          </a:solid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DA291C"/>
          </a:solidFill>
        </p:spPr>
      </p:sp>
      <p:grpSp>
        <p:nvGrpSpPr>
          <p:cNvPr id="3" name="Group 3"/>
          <p:cNvGrpSpPr/>
          <p:nvPr/>
        </p:nvGrpSpPr>
        <p:grpSpPr>
          <a:xfrm>
            <a:off x="9144000" y="1362937"/>
            <a:ext cx="6956570" cy="5827923"/>
            <a:chOff x="0" y="0"/>
            <a:chExt cx="9275427" cy="7770564"/>
          </a:xfrm>
        </p:grpSpPr>
        <p:pic>
          <p:nvPicPr>
            <p:cNvPr id="4" name="Picture 4"/>
            <p:cNvPicPr>
              <a:picLocks noChangeAspect="1"/>
            </p:cNvPicPr>
            <p:nvPr/>
          </p:nvPicPr>
          <p:blipFill>
            <a:blip r:embed="rId3"/>
            <a:srcRect l="2866" t="1044" r="52187" b="28189"/>
            <a:stretch>
              <a:fillRect/>
            </a:stretch>
          </p:blipFill>
          <p:spPr>
            <a:xfrm>
              <a:off x="0" y="0"/>
              <a:ext cx="9275427" cy="7770564"/>
            </a:xfrm>
            <a:prstGeom prst="rect">
              <a:avLst/>
            </a:prstGeom>
          </p:spPr>
        </p:pic>
        <p:grpSp>
          <p:nvGrpSpPr>
            <p:cNvPr id="5" name="Group 5"/>
            <p:cNvGrpSpPr/>
            <p:nvPr/>
          </p:nvGrpSpPr>
          <p:grpSpPr>
            <a:xfrm>
              <a:off x="6202449" y="953818"/>
              <a:ext cx="1824741" cy="1824741"/>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55795" y="2204483"/>
            <a:ext cx="1226945" cy="1057404"/>
          </a:xfrm>
          <a:prstGeom prst="rect">
            <a:avLst/>
          </a:prstGeom>
        </p:spPr>
      </p:pic>
      <p:grpSp>
        <p:nvGrpSpPr>
          <p:cNvPr id="8" name="Group 8"/>
          <p:cNvGrpSpPr/>
          <p:nvPr/>
        </p:nvGrpSpPr>
        <p:grpSpPr>
          <a:xfrm>
            <a:off x="2037389" y="2204483"/>
            <a:ext cx="6912612" cy="4986377"/>
            <a:chOff x="0" y="0"/>
            <a:chExt cx="9216815" cy="6648503"/>
          </a:xfrm>
        </p:grpSpPr>
        <p:sp>
          <p:nvSpPr>
            <p:cNvPr id="9" name="TextBox 9"/>
            <p:cNvSpPr txBox="1"/>
            <p:nvPr/>
          </p:nvSpPr>
          <p:spPr>
            <a:xfrm>
              <a:off x="1295801" y="-114300"/>
              <a:ext cx="6625213" cy="764540"/>
            </a:xfrm>
            <a:prstGeom prst="rect">
              <a:avLst/>
            </a:prstGeom>
          </p:spPr>
          <p:txBody>
            <a:bodyPr lIns="0" tIns="0" rIns="0" bIns="0" rtlCol="0" anchor="t">
              <a:spAutoFit/>
            </a:bodyPr>
            <a:lstStyle/>
            <a:p>
              <a:pPr marL="0" lvl="0" indent="0" algn="ctr">
                <a:lnSpc>
                  <a:spcPts val="4800"/>
                </a:lnSpc>
                <a:spcBef>
                  <a:spcPct val="0"/>
                </a:spcBef>
              </a:pPr>
              <a:r>
                <a:rPr lang="en-US" sz="3200" spc="64">
                  <a:solidFill>
                    <a:srgbClr val="DA291C"/>
                  </a:solidFill>
                  <a:latin typeface="Roboto Bold"/>
                </a:rPr>
                <a:t>What 211 really is:</a:t>
              </a:r>
            </a:p>
          </p:txBody>
        </p:sp>
        <p:sp>
          <p:nvSpPr>
            <p:cNvPr id="10" name="TextBox 10"/>
            <p:cNvSpPr txBox="1"/>
            <p:nvPr/>
          </p:nvSpPr>
          <p:spPr>
            <a:xfrm>
              <a:off x="0" y="1420336"/>
              <a:ext cx="9216815" cy="5228167"/>
            </a:xfrm>
            <a:prstGeom prst="rect">
              <a:avLst/>
            </a:prstGeom>
          </p:spPr>
          <p:txBody>
            <a:bodyPr lIns="0" tIns="0" rIns="0" bIns="0" rtlCol="0" anchor="t">
              <a:spAutoFit/>
            </a:bodyPr>
            <a:lstStyle/>
            <a:p>
              <a:pPr algn="ctr">
                <a:lnSpc>
                  <a:spcPts val="5199"/>
                </a:lnSpc>
              </a:pPr>
              <a:r>
                <a:rPr lang="en-US" sz="3999">
                  <a:solidFill>
                    <a:srgbClr val="14110F"/>
                  </a:solidFill>
                  <a:latin typeface="Roboto Bold"/>
                </a:rPr>
                <a:t>That best friend you can call anytime, with any concern, who will actively listen with empathy and guide you through your options, to find the resources you need.</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rcRect l="1441" t="4231" r="3914" b="15938"/>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DA291C"/>
          </a:solid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732412" y="0"/>
            <a:ext cx="7691381" cy="10287000"/>
          </a:xfrm>
          <a:prstGeom prst="rect">
            <a:avLst/>
          </a:prstGeom>
          <a:solidFill>
            <a:srgbClr val="DA291C"/>
          </a:solidFill>
        </p:spPr>
      </p:sp>
      <p:grpSp>
        <p:nvGrpSpPr>
          <p:cNvPr id="3" name="Group 3"/>
          <p:cNvGrpSpPr>
            <a:grpSpLocks noChangeAspect="1"/>
          </p:cNvGrpSpPr>
          <p:nvPr/>
        </p:nvGrpSpPr>
        <p:grpSpPr>
          <a:xfrm>
            <a:off x="9429549" y="1228625"/>
            <a:ext cx="7829751" cy="7829751"/>
            <a:chOff x="0" y="0"/>
            <a:chExt cx="6350000" cy="6350000"/>
          </a:xfrm>
        </p:grpSpPr>
        <p:sp>
          <p:nvSpPr>
            <p:cNvPr id="4" name="Freeform 4"/>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4"/>
              <a:stretch>
                <a:fillRect l="-28290" r="-1325" b="-20"/>
              </a:stretch>
            </a:blipFill>
          </p:spPr>
        </p:sp>
      </p:grpSp>
      <p:sp>
        <p:nvSpPr>
          <p:cNvPr id="5" name="TextBox 5"/>
          <p:cNvSpPr txBox="1"/>
          <p:nvPr/>
        </p:nvSpPr>
        <p:spPr>
          <a:xfrm>
            <a:off x="1176899" y="2615982"/>
            <a:ext cx="7119105" cy="897682"/>
          </a:xfrm>
          <a:prstGeom prst="rect">
            <a:avLst/>
          </a:prstGeom>
        </p:spPr>
        <p:txBody>
          <a:bodyPr lIns="0" tIns="0" rIns="0" bIns="0" rtlCol="0" anchor="t">
            <a:spAutoFit/>
          </a:bodyPr>
          <a:lstStyle/>
          <a:p>
            <a:pPr marL="604519" lvl="1" indent="-302260">
              <a:lnSpc>
                <a:spcPts val="3639"/>
              </a:lnSpc>
              <a:buFont typeface="Arial"/>
              <a:buChar char="•"/>
            </a:pPr>
            <a:r>
              <a:rPr lang="en-US" sz="2800" spc="55" dirty="0">
                <a:solidFill>
                  <a:srgbClr val="14110F"/>
                </a:solidFill>
                <a:latin typeface="Roboto"/>
              </a:rPr>
              <a:t>They listen actively and with empathy to understand callers' needs</a:t>
            </a:r>
          </a:p>
        </p:txBody>
      </p:sp>
      <p:sp>
        <p:nvSpPr>
          <p:cNvPr id="6" name="TextBox 6"/>
          <p:cNvSpPr txBox="1"/>
          <p:nvPr/>
        </p:nvSpPr>
        <p:spPr>
          <a:xfrm>
            <a:off x="1449524" y="1028700"/>
            <a:ext cx="6573856" cy="1200150"/>
          </a:xfrm>
          <a:prstGeom prst="rect">
            <a:avLst/>
          </a:prstGeom>
        </p:spPr>
        <p:txBody>
          <a:bodyPr lIns="0" tIns="0" rIns="0" bIns="0" rtlCol="0" anchor="t">
            <a:spAutoFit/>
          </a:bodyPr>
          <a:lstStyle/>
          <a:p>
            <a:pPr>
              <a:lnSpc>
                <a:spcPts val="4799"/>
              </a:lnSpc>
            </a:pPr>
            <a:r>
              <a:rPr lang="en-US" sz="3999" spc="-39">
                <a:solidFill>
                  <a:srgbClr val="14110F"/>
                </a:solidFill>
                <a:latin typeface="Roboto Bold"/>
              </a:rPr>
              <a:t>Community Navigators:</a:t>
            </a:r>
          </a:p>
          <a:p>
            <a:pPr marL="0" lvl="0" indent="0">
              <a:lnSpc>
                <a:spcPts val="4799"/>
              </a:lnSpc>
            </a:pPr>
            <a:r>
              <a:rPr lang="en-US" sz="3999" spc="-39">
                <a:solidFill>
                  <a:srgbClr val="14110F"/>
                </a:solidFill>
                <a:latin typeface="Roboto Bold"/>
              </a:rPr>
              <a:t>The heart of 211 ❤️</a:t>
            </a:r>
          </a:p>
        </p:txBody>
      </p:sp>
      <p:sp>
        <p:nvSpPr>
          <p:cNvPr id="8" name="TextBox 7">
            <a:extLst>
              <a:ext uri="{FF2B5EF4-FFF2-40B4-BE49-F238E27FC236}">
                <a16:creationId xmlns:a16="http://schemas.microsoft.com/office/drawing/2014/main" id="{3250418A-4A1C-4640-A33F-C379AA5F3ED9}"/>
              </a:ext>
            </a:extLst>
          </p:cNvPr>
          <p:cNvSpPr txBox="1"/>
          <p:nvPr/>
        </p:nvSpPr>
        <p:spPr>
          <a:xfrm>
            <a:off x="1028700" y="3846071"/>
            <a:ext cx="7662373" cy="990015"/>
          </a:xfrm>
          <a:prstGeom prst="rect">
            <a:avLst/>
          </a:prstGeom>
          <a:noFill/>
        </p:spPr>
        <p:txBody>
          <a:bodyPr wrap="square">
            <a:spAutoFit/>
          </a:bodyPr>
          <a:lstStyle/>
          <a:p>
            <a:pPr marL="604519" lvl="1" indent="-302260">
              <a:lnSpc>
                <a:spcPts val="3639"/>
              </a:lnSpc>
              <a:buFont typeface="Arial"/>
              <a:buChar char="•"/>
            </a:pPr>
            <a:r>
              <a:rPr lang="en-US" sz="2800" spc="55" dirty="0">
                <a:solidFill>
                  <a:srgbClr val="14110F"/>
                </a:solidFill>
                <a:latin typeface="Roboto"/>
              </a:rPr>
              <a:t>They are professionals with backgrounds in social work/counselling/psychology </a:t>
            </a:r>
          </a:p>
        </p:txBody>
      </p:sp>
      <p:sp>
        <p:nvSpPr>
          <p:cNvPr id="10" name="TextBox 9">
            <a:extLst>
              <a:ext uri="{FF2B5EF4-FFF2-40B4-BE49-F238E27FC236}">
                <a16:creationId xmlns:a16="http://schemas.microsoft.com/office/drawing/2014/main" id="{68EC0BA0-00D4-4E61-9659-58696FEE2F0F}"/>
              </a:ext>
            </a:extLst>
          </p:cNvPr>
          <p:cNvSpPr txBox="1"/>
          <p:nvPr/>
        </p:nvSpPr>
        <p:spPr>
          <a:xfrm>
            <a:off x="1031987" y="5137217"/>
            <a:ext cx="7408928" cy="1913344"/>
          </a:xfrm>
          <a:prstGeom prst="rect">
            <a:avLst/>
          </a:prstGeom>
          <a:noFill/>
        </p:spPr>
        <p:txBody>
          <a:bodyPr wrap="square">
            <a:spAutoFit/>
          </a:bodyPr>
          <a:lstStyle/>
          <a:p>
            <a:pPr marL="604519" lvl="1" indent="-302260">
              <a:lnSpc>
                <a:spcPts val="3639"/>
              </a:lnSpc>
              <a:buFont typeface="Arial"/>
              <a:buChar char="•"/>
            </a:pPr>
            <a:r>
              <a:rPr lang="en-US" sz="2800" spc="55" dirty="0">
                <a:solidFill>
                  <a:srgbClr val="14110F"/>
                </a:solidFill>
                <a:latin typeface="Roboto"/>
              </a:rPr>
              <a:t>They undergo extensive continuous training to become experts in community and human services navigation</a:t>
            </a:r>
          </a:p>
        </p:txBody>
      </p:sp>
      <p:sp>
        <p:nvSpPr>
          <p:cNvPr id="12" name="TextBox 11">
            <a:extLst>
              <a:ext uri="{FF2B5EF4-FFF2-40B4-BE49-F238E27FC236}">
                <a16:creationId xmlns:a16="http://schemas.microsoft.com/office/drawing/2014/main" id="{63E2C229-8D8D-49DD-A8D1-B160B4F563DF}"/>
              </a:ext>
            </a:extLst>
          </p:cNvPr>
          <p:cNvSpPr txBox="1"/>
          <p:nvPr/>
        </p:nvSpPr>
        <p:spPr>
          <a:xfrm>
            <a:off x="1022618" y="7283681"/>
            <a:ext cx="7418297" cy="2375009"/>
          </a:xfrm>
          <a:prstGeom prst="rect">
            <a:avLst/>
          </a:prstGeom>
          <a:noFill/>
        </p:spPr>
        <p:txBody>
          <a:bodyPr wrap="square">
            <a:spAutoFit/>
          </a:bodyPr>
          <a:lstStyle/>
          <a:p>
            <a:pPr marL="604520" lvl="1" indent="-302260" algn="l">
              <a:lnSpc>
                <a:spcPts val="3640"/>
              </a:lnSpc>
              <a:buFont typeface="Arial"/>
              <a:buChar char="•"/>
            </a:pPr>
            <a:r>
              <a:rPr lang="en-US" sz="2800" spc="55" dirty="0">
                <a:solidFill>
                  <a:srgbClr val="14110F"/>
                </a:solidFill>
                <a:latin typeface="Roboto"/>
              </a:rPr>
              <a:t>Their ongoing training prepares them to navigate the changing landscape of evolving programs and supports available through the seasons (e.g. taxes, COVID relief)</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rcRect l="1083" t="11807" r="1133" b="5688"/>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DA291C"/>
          </a:solid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DA291C"/>
          </a:solidFill>
        </p:spPr>
      </p:sp>
      <p:grpSp>
        <p:nvGrpSpPr>
          <p:cNvPr id="3" name="Group 3"/>
          <p:cNvGrpSpPr/>
          <p:nvPr/>
        </p:nvGrpSpPr>
        <p:grpSpPr>
          <a:xfrm>
            <a:off x="2236094" y="1698781"/>
            <a:ext cx="13815811" cy="5643602"/>
            <a:chOff x="0" y="0"/>
            <a:chExt cx="18421082" cy="7524803"/>
          </a:xfrm>
        </p:grpSpPr>
        <p:sp>
          <p:nvSpPr>
            <p:cNvPr id="4" name="TextBox 4"/>
            <p:cNvSpPr txBox="1"/>
            <p:nvPr/>
          </p:nvSpPr>
          <p:spPr>
            <a:xfrm>
              <a:off x="2589838" y="-114300"/>
              <a:ext cx="13241406" cy="764540"/>
            </a:xfrm>
            <a:prstGeom prst="rect">
              <a:avLst/>
            </a:prstGeom>
          </p:spPr>
          <p:txBody>
            <a:bodyPr lIns="0" tIns="0" rIns="0" bIns="0" rtlCol="0" anchor="t">
              <a:spAutoFit/>
            </a:bodyPr>
            <a:lstStyle/>
            <a:p>
              <a:pPr marL="0" lvl="0" indent="0" algn="ctr">
                <a:lnSpc>
                  <a:spcPts val="4800"/>
                </a:lnSpc>
                <a:spcBef>
                  <a:spcPct val="0"/>
                </a:spcBef>
              </a:pPr>
              <a:r>
                <a:rPr lang="en-US" sz="3200" spc="64">
                  <a:solidFill>
                    <a:srgbClr val="DA291C"/>
                  </a:solidFill>
                  <a:latin typeface="Roboto Bold"/>
                </a:rPr>
                <a:t>What 211 is not:</a:t>
              </a:r>
            </a:p>
          </p:txBody>
        </p:sp>
        <p:sp>
          <p:nvSpPr>
            <p:cNvPr id="5" name="TextBox 5"/>
            <p:cNvSpPr txBox="1"/>
            <p:nvPr/>
          </p:nvSpPr>
          <p:spPr>
            <a:xfrm>
              <a:off x="0" y="1420336"/>
              <a:ext cx="18421082" cy="6104467"/>
            </a:xfrm>
            <a:prstGeom prst="rect">
              <a:avLst/>
            </a:prstGeom>
          </p:spPr>
          <p:txBody>
            <a:bodyPr lIns="0" tIns="0" rIns="0" bIns="0" rtlCol="0" anchor="t">
              <a:spAutoFit/>
            </a:bodyPr>
            <a:lstStyle/>
            <a:p>
              <a:pPr algn="ctr">
                <a:lnSpc>
                  <a:spcPts val="5199"/>
                </a:lnSpc>
              </a:pPr>
              <a:r>
                <a:rPr lang="en-US" sz="3999">
                  <a:solidFill>
                    <a:srgbClr val="14110F"/>
                  </a:solidFill>
                  <a:latin typeface="Roboto Bold"/>
                </a:rPr>
                <a:t>211 is not a crisis management or counselling service.</a:t>
              </a:r>
            </a:p>
            <a:p>
              <a:pPr algn="ctr">
                <a:lnSpc>
                  <a:spcPts val="5199"/>
                </a:lnSpc>
              </a:pPr>
              <a:r>
                <a:rPr lang="en-US" sz="3999">
                  <a:solidFill>
                    <a:srgbClr val="14110F"/>
                  </a:solidFill>
                  <a:latin typeface="Roboto Bold"/>
                </a:rPr>
                <a:t>Our community navigators are not trained to offer advice.</a:t>
              </a:r>
            </a:p>
            <a:p>
              <a:pPr algn="ctr">
                <a:lnSpc>
                  <a:spcPts val="5199"/>
                </a:lnSpc>
              </a:pPr>
              <a:endParaRPr lang="en-US" sz="3999">
                <a:solidFill>
                  <a:srgbClr val="14110F"/>
                </a:solidFill>
                <a:latin typeface="Roboto Bold"/>
              </a:endParaRPr>
            </a:p>
            <a:p>
              <a:pPr algn="ctr">
                <a:lnSpc>
                  <a:spcPts val="5199"/>
                </a:lnSpc>
              </a:pPr>
              <a:r>
                <a:rPr lang="en-US" sz="3999">
                  <a:solidFill>
                    <a:srgbClr val="14110F"/>
                  </a:solidFill>
                  <a:latin typeface="Roboto Bold"/>
                </a:rPr>
                <a:t>They are experts in the human, social, community and government resources, programs and services available to New Brunswickers. They offer information and referral. </a:t>
              </a:r>
            </a:p>
            <a:p>
              <a:pPr algn="ctr">
                <a:lnSpc>
                  <a:spcPts val="5199"/>
                </a:lnSpc>
              </a:pPr>
              <a:endParaRPr lang="en-US" sz="3999">
                <a:solidFill>
                  <a:srgbClr val="14110F"/>
                </a:solidFill>
                <a:latin typeface="Roboto Bold"/>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srcRect t="7812" b="781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107132" y="993292"/>
            <a:ext cx="14073737" cy="2613025"/>
          </a:xfrm>
          <a:prstGeom prst="rect">
            <a:avLst/>
          </a:prstGeom>
        </p:spPr>
        <p:txBody>
          <a:bodyPr lIns="0" tIns="0" rIns="0" bIns="0" rtlCol="0" anchor="t">
            <a:spAutoFit/>
          </a:bodyPr>
          <a:lstStyle/>
          <a:p>
            <a:pPr marL="0" lvl="0" indent="0" algn="ctr">
              <a:lnSpc>
                <a:spcPts val="10400"/>
              </a:lnSpc>
              <a:spcBef>
                <a:spcPct val="0"/>
              </a:spcBef>
            </a:pPr>
            <a:r>
              <a:rPr lang="en-US" sz="8000" spc="-80">
                <a:solidFill>
                  <a:srgbClr val="FFFFFF"/>
                </a:solidFill>
                <a:latin typeface="Roboto Bold"/>
              </a:rPr>
              <a:t>How 211 can help service providers:</a:t>
            </a:r>
          </a:p>
        </p:txBody>
      </p:sp>
      <p:sp>
        <p:nvSpPr>
          <p:cNvPr id="3" name="AutoShape 3"/>
          <p:cNvSpPr/>
          <p:nvPr/>
        </p:nvSpPr>
        <p:spPr>
          <a:xfrm>
            <a:off x="9412" y="8870247"/>
            <a:ext cx="18278588" cy="1416753"/>
          </a:xfrm>
          <a:prstGeom prst="rect">
            <a:avLst/>
          </a:prstGeom>
          <a:solidFill>
            <a:srgbClr val="232121"/>
          </a:solidFill>
        </p:spPr>
      </p:sp>
      <p:grpSp>
        <p:nvGrpSpPr>
          <p:cNvPr id="4" name="Group 4"/>
          <p:cNvGrpSpPr/>
          <p:nvPr/>
        </p:nvGrpSpPr>
        <p:grpSpPr>
          <a:xfrm>
            <a:off x="1570669" y="4078129"/>
            <a:ext cx="4621105" cy="3604307"/>
            <a:chOff x="0" y="0"/>
            <a:chExt cx="1563189" cy="1219235"/>
          </a:xfrm>
        </p:grpSpPr>
        <p:sp>
          <p:nvSpPr>
            <p:cNvPr id="5" name="Freeform 5"/>
            <p:cNvSpPr/>
            <p:nvPr/>
          </p:nvSpPr>
          <p:spPr>
            <a:xfrm>
              <a:off x="0" y="0"/>
              <a:ext cx="1563189" cy="1219235"/>
            </a:xfrm>
            <a:custGeom>
              <a:avLst/>
              <a:gdLst/>
              <a:ahLst/>
              <a:cxnLst/>
              <a:rect l="l" t="t" r="r" b="b"/>
              <a:pathLst>
                <a:path w="1563189" h="1219235">
                  <a:moveTo>
                    <a:pt x="1438729" y="1219235"/>
                  </a:moveTo>
                  <a:lnTo>
                    <a:pt x="124460" y="1219235"/>
                  </a:lnTo>
                  <a:cubicBezTo>
                    <a:pt x="55880" y="1219235"/>
                    <a:pt x="0" y="1163355"/>
                    <a:pt x="0" y="1094775"/>
                  </a:cubicBezTo>
                  <a:lnTo>
                    <a:pt x="0" y="124460"/>
                  </a:lnTo>
                  <a:cubicBezTo>
                    <a:pt x="0" y="55880"/>
                    <a:pt x="55880" y="0"/>
                    <a:pt x="124460" y="0"/>
                  </a:cubicBezTo>
                  <a:lnTo>
                    <a:pt x="1438729" y="0"/>
                  </a:lnTo>
                  <a:cubicBezTo>
                    <a:pt x="1507309" y="0"/>
                    <a:pt x="1563189" y="55880"/>
                    <a:pt x="1563189" y="124460"/>
                  </a:cubicBezTo>
                  <a:lnTo>
                    <a:pt x="1563189" y="1094775"/>
                  </a:lnTo>
                  <a:cubicBezTo>
                    <a:pt x="1563189" y="1163355"/>
                    <a:pt x="1507309" y="1219235"/>
                    <a:pt x="1438729" y="1219235"/>
                  </a:cubicBezTo>
                  <a:close/>
                </a:path>
              </a:pathLst>
            </a:custGeom>
            <a:solidFill>
              <a:srgbClr val="F6F6F6"/>
            </a:solidFill>
          </p:spPr>
        </p:sp>
      </p:grpSp>
      <p:sp>
        <p:nvSpPr>
          <p:cNvPr id="6" name="TextBox 6"/>
          <p:cNvSpPr txBox="1"/>
          <p:nvPr/>
        </p:nvSpPr>
        <p:spPr>
          <a:xfrm>
            <a:off x="1574818" y="5418330"/>
            <a:ext cx="4236960" cy="1901161"/>
          </a:xfrm>
          <a:prstGeom prst="rect">
            <a:avLst/>
          </a:prstGeom>
        </p:spPr>
        <p:txBody>
          <a:bodyPr lIns="0" tIns="0" rIns="0" bIns="0" rtlCol="0" anchor="t">
            <a:spAutoFit/>
          </a:bodyPr>
          <a:lstStyle/>
          <a:p>
            <a:pPr marL="496571" lvl="0" indent="-496571" algn="l">
              <a:lnSpc>
                <a:spcPts val="2990"/>
              </a:lnSpc>
            </a:pPr>
            <a:r>
              <a:rPr lang="en-US" sz="2300" spc="46" dirty="0">
                <a:solidFill>
                  <a:srgbClr val="14110F"/>
                </a:solidFill>
                <a:latin typeface="Roboto Bold"/>
              </a:rPr>
              <a:t>	Complementary service to the hard work that many organizations are doing to provide services and support</a:t>
            </a:r>
          </a:p>
        </p:txBody>
      </p:sp>
      <p:sp>
        <p:nvSpPr>
          <p:cNvPr id="7" name="TextBox 7"/>
          <p:cNvSpPr txBox="1"/>
          <p:nvPr/>
        </p:nvSpPr>
        <p:spPr>
          <a:xfrm>
            <a:off x="1978446" y="4287257"/>
            <a:ext cx="3302480" cy="919480"/>
          </a:xfrm>
          <a:prstGeom prst="rect">
            <a:avLst/>
          </a:prstGeom>
        </p:spPr>
        <p:txBody>
          <a:bodyPr lIns="0" tIns="0" rIns="0" bIns="0" rtlCol="0" anchor="t">
            <a:spAutoFit/>
          </a:bodyPr>
          <a:lstStyle/>
          <a:p>
            <a:pPr marL="0" lvl="0" indent="0" algn="l">
              <a:lnSpc>
                <a:spcPts val="7280"/>
              </a:lnSpc>
              <a:spcBef>
                <a:spcPct val="0"/>
              </a:spcBef>
            </a:pPr>
            <a:r>
              <a:rPr lang="en-US" sz="5600" u="none" spc="-56">
                <a:solidFill>
                  <a:srgbClr val="14110F">
                    <a:alpha val="29804"/>
                  </a:srgbClr>
                </a:solidFill>
                <a:latin typeface="Roboto"/>
              </a:rPr>
              <a:t>1</a:t>
            </a:r>
          </a:p>
        </p:txBody>
      </p:sp>
      <p:grpSp>
        <p:nvGrpSpPr>
          <p:cNvPr id="8" name="Group 8"/>
          <p:cNvGrpSpPr/>
          <p:nvPr/>
        </p:nvGrpSpPr>
        <p:grpSpPr>
          <a:xfrm>
            <a:off x="6833447" y="4078129"/>
            <a:ext cx="4621105" cy="3604307"/>
            <a:chOff x="0" y="0"/>
            <a:chExt cx="1563189" cy="1219235"/>
          </a:xfrm>
        </p:grpSpPr>
        <p:sp>
          <p:nvSpPr>
            <p:cNvPr id="9" name="Freeform 9"/>
            <p:cNvSpPr/>
            <p:nvPr/>
          </p:nvSpPr>
          <p:spPr>
            <a:xfrm>
              <a:off x="0" y="0"/>
              <a:ext cx="1563189" cy="1219235"/>
            </a:xfrm>
            <a:custGeom>
              <a:avLst/>
              <a:gdLst/>
              <a:ahLst/>
              <a:cxnLst/>
              <a:rect l="l" t="t" r="r" b="b"/>
              <a:pathLst>
                <a:path w="1563189" h="1219235">
                  <a:moveTo>
                    <a:pt x="1438729" y="1219235"/>
                  </a:moveTo>
                  <a:lnTo>
                    <a:pt x="124460" y="1219235"/>
                  </a:lnTo>
                  <a:cubicBezTo>
                    <a:pt x="55880" y="1219235"/>
                    <a:pt x="0" y="1163355"/>
                    <a:pt x="0" y="1094775"/>
                  </a:cubicBezTo>
                  <a:lnTo>
                    <a:pt x="0" y="124460"/>
                  </a:lnTo>
                  <a:cubicBezTo>
                    <a:pt x="0" y="55880"/>
                    <a:pt x="55880" y="0"/>
                    <a:pt x="124460" y="0"/>
                  </a:cubicBezTo>
                  <a:lnTo>
                    <a:pt x="1438729" y="0"/>
                  </a:lnTo>
                  <a:cubicBezTo>
                    <a:pt x="1507309" y="0"/>
                    <a:pt x="1563189" y="55880"/>
                    <a:pt x="1563189" y="124460"/>
                  </a:cubicBezTo>
                  <a:lnTo>
                    <a:pt x="1563189" y="1094775"/>
                  </a:lnTo>
                  <a:cubicBezTo>
                    <a:pt x="1563189" y="1163355"/>
                    <a:pt x="1507309" y="1219235"/>
                    <a:pt x="1438729" y="1219235"/>
                  </a:cubicBezTo>
                  <a:close/>
                </a:path>
              </a:pathLst>
            </a:custGeom>
            <a:solidFill>
              <a:srgbClr val="F6F6F6"/>
            </a:solidFill>
          </p:spPr>
        </p:sp>
      </p:grpSp>
      <p:sp>
        <p:nvSpPr>
          <p:cNvPr id="10" name="TextBox 10"/>
          <p:cNvSpPr txBox="1"/>
          <p:nvPr/>
        </p:nvSpPr>
        <p:spPr>
          <a:xfrm>
            <a:off x="7241224" y="5418330"/>
            <a:ext cx="3842509" cy="1856740"/>
          </a:xfrm>
          <a:prstGeom prst="rect">
            <a:avLst/>
          </a:prstGeom>
        </p:spPr>
        <p:txBody>
          <a:bodyPr lIns="0" tIns="0" rIns="0" bIns="0" rtlCol="0" anchor="t">
            <a:spAutoFit/>
          </a:bodyPr>
          <a:lstStyle/>
          <a:p>
            <a:pPr marL="0" lvl="0" indent="0" algn="l">
              <a:lnSpc>
                <a:spcPts val="2990"/>
              </a:lnSpc>
              <a:spcBef>
                <a:spcPct val="0"/>
              </a:spcBef>
            </a:pPr>
            <a:r>
              <a:rPr lang="en-US" sz="2300" spc="46" dirty="0">
                <a:solidFill>
                  <a:srgbClr val="14110F"/>
                </a:solidFill>
                <a:latin typeface="Roboto Bold"/>
              </a:rPr>
              <a:t>Easing the burden of research and navigation so that service providers can do what they're best at: serving people </a:t>
            </a:r>
          </a:p>
        </p:txBody>
      </p:sp>
      <p:sp>
        <p:nvSpPr>
          <p:cNvPr id="11" name="TextBox 11"/>
          <p:cNvSpPr txBox="1"/>
          <p:nvPr/>
        </p:nvSpPr>
        <p:spPr>
          <a:xfrm>
            <a:off x="7241224" y="4287257"/>
            <a:ext cx="3302480" cy="919480"/>
          </a:xfrm>
          <a:prstGeom prst="rect">
            <a:avLst/>
          </a:prstGeom>
        </p:spPr>
        <p:txBody>
          <a:bodyPr lIns="0" tIns="0" rIns="0" bIns="0" rtlCol="0" anchor="t">
            <a:spAutoFit/>
          </a:bodyPr>
          <a:lstStyle/>
          <a:p>
            <a:pPr marL="0" lvl="0" indent="0" algn="l">
              <a:lnSpc>
                <a:spcPts val="7280"/>
              </a:lnSpc>
              <a:spcBef>
                <a:spcPct val="0"/>
              </a:spcBef>
            </a:pPr>
            <a:r>
              <a:rPr lang="en-US" sz="5600" u="none" spc="-56">
                <a:solidFill>
                  <a:srgbClr val="14110F">
                    <a:alpha val="29804"/>
                  </a:srgbClr>
                </a:solidFill>
                <a:latin typeface="Roboto"/>
              </a:rPr>
              <a:t>2</a:t>
            </a:r>
          </a:p>
        </p:txBody>
      </p:sp>
      <p:grpSp>
        <p:nvGrpSpPr>
          <p:cNvPr id="12" name="Group 12"/>
          <p:cNvGrpSpPr/>
          <p:nvPr/>
        </p:nvGrpSpPr>
        <p:grpSpPr>
          <a:xfrm>
            <a:off x="12096226" y="4078129"/>
            <a:ext cx="4621105" cy="3604307"/>
            <a:chOff x="0" y="0"/>
            <a:chExt cx="1563189" cy="1219235"/>
          </a:xfrm>
        </p:grpSpPr>
        <p:sp>
          <p:nvSpPr>
            <p:cNvPr id="13" name="Freeform 13"/>
            <p:cNvSpPr/>
            <p:nvPr/>
          </p:nvSpPr>
          <p:spPr>
            <a:xfrm>
              <a:off x="0" y="0"/>
              <a:ext cx="1563189" cy="1219235"/>
            </a:xfrm>
            <a:custGeom>
              <a:avLst/>
              <a:gdLst/>
              <a:ahLst/>
              <a:cxnLst/>
              <a:rect l="l" t="t" r="r" b="b"/>
              <a:pathLst>
                <a:path w="1563189" h="1219235">
                  <a:moveTo>
                    <a:pt x="1438729" y="1219235"/>
                  </a:moveTo>
                  <a:lnTo>
                    <a:pt x="124460" y="1219235"/>
                  </a:lnTo>
                  <a:cubicBezTo>
                    <a:pt x="55880" y="1219235"/>
                    <a:pt x="0" y="1163355"/>
                    <a:pt x="0" y="1094775"/>
                  </a:cubicBezTo>
                  <a:lnTo>
                    <a:pt x="0" y="124460"/>
                  </a:lnTo>
                  <a:cubicBezTo>
                    <a:pt x="0" y="55880"/>
                    <a:pt x="55880" y="0"/>
                    <a:pt x="124460" y="0"/>
                  </a:cubicBezTo>
                  <a:lnTo>
                    <a:pt x="1438729" y="0"/>
                  </a:lnTo>
                  <a:cubicBezTo>
                    <a:pt x="1507309" y="0"/>
                    <a:pt x="1563189" y="55880"/>
                    <a:pt x="1563189" y="124460"/>
                  </a:cubicBezTo>
                  <a:lnTo>
                    <a:pt x="1563189" y="1094775"/>
                  </a:lnTo>
                  <a:cubicBezTo>
                    <a:pt x="1563189" y="1163355"/>
                    <a:pt x="1507309" y="1219235"/>
                    <a:pt x="1438729" y="1219235"/>
                  </a:cubicBezTo>
                  <a:close/>
                </a:path>
              </a:pathLst>
            </a:custGeom>
            <a:solidFill>
              <a:srgbClr val="F6F6F6"/>
            </a:solidFill>
          </p:spPr>
        </p:sp>
      </p:grpSp>
      <p:sp>
        <p:nvSpPr>
          <p:cNvPr id="14" name="TextBox 14"/>
          <p:cNvSpPr txBox="1"/>
          <p:nvPr/>
        </p:nvSpPr>
        <p:spPr>
          <a:xfrm>
            <a:off x="12504003" y="5418330"/>
            <a:ext cx="3701958" cy="1856740"/>
          </a:xfrm>
          <a:prstGeom prst="rect">
            <a:avLst/>
          </a:prstGeom>
        </p:spPr>
        <p:txBody>
          <a:bodyPr lIns="0" tIns="0" rIns="0" bIns="0" rtlCol="0" anchor="t">
            <a:spAutoFit/>
          </a:bodyPr>
          <a:lstStyle/>
          <a:p>
            <a:pPr marL="0" lvl="0" indent="0" algn="l">
              <a:lnSpc>
                <a:spcPts val="2990"/>
              </a:lnSpc>
              <a:spcBef>
                <a:spcPct val="0"/>
              </a:spcBef>
            </a:pPr>
            <a:r>
              <a:rPr lang="en-US" sz="2300" spc="46" dirty="0">
                <a:solidFill>
                  <a:srgbClr val="14110F"/>
                </a:solidFill>
                <a:latin typeface="Roboto Bold"/>
              </a:rPr>
              <a:t>Allows organizations and staff to provide holistic services by connecting clients to additional support for complex needs</a:t>
            </a:r>
          </a:p>
        </p:txBody>
      </p:sp>
      <p:sp>
        <p:nvSpPr>
          <p:cNvPr id="15" name="TextBox 15"/>
          <p:cNvSpPr txBox="1"/>
          <p:nvPr/>
        </p:nvSpPr>
        <p:spPr>
          <a:xfrm>
            <a:off x="12504003" y="4287257"/>
            <a:ext cx="3302480" cy="919480"/>
          </a:xfrm>
          <a:prstGeom prst="rect">
            <a:avLst/>
          </a:prstGeom>
        </p:spPr>
        <p:txBody>
          <a:bodyPr lIns="0" tIns="0" rIns="0" bIns="0" rtlCol="0" anchor="t">
            <a:spAutoFit/>
          </a:bodyPr>
          <a:lstStyle/>
          <a:p>
            <a:pPr marL="0" lvl="0" indent="0" algn="l">
              <a:lnSpc>
                <a:spcPts val="7280"/>
              </a:lnSpc>
              <a:spcBef>
                <a:spcPct val="0"/>
              </a:spcBef>
            </a:pPr>
            <a:r>
              <a:rPr lang="en-US" sz="5600" u="none" spc="-56">
                <a:solidFill>
                  <a:srgbClr val="14110F">
                    <a:alpha val="29804"/>
                  </a:srgbClr>
                </a:solidFill>
                <a:latin typeface="Roboto"/>
              </a:rPr>
              <a:t>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22.7|21.8|24.5"/>
</p:tagLst>
</file>

<file path=ppt/tags/tag2.xml><?xml version="1.0" encoding="utf-8"?>
<p:tagLst xmlns:a="http://schemas.openxmlformats.org/drawingml/2006/main" xmlns:r="http://schemas.openxmlformats.org/officeDocument/2006/relationships" xmlns:p="http://schemas.openxmlformats.org/presentationml/2006/main">
  <p:tag name="TIMING" val="|4.1|44.5|18.8|5.9"/>
</p:tagLst>
</file>

<file path=ppt/tags/tag3.xml><?xml version="1.0" encoding="utf-8"?>
<p:tagLst xmlns:a="http://schemas.openxmlformats.org/drawingml/2006/main" xmlns:r="http://schemas.openxmlformats.org/officeDocument/2006/relationships" xmlns:p="http://schemas.openxmlformats.org/presentationml/2006/main">
  <p:tag name="TIMING" val="|27.4|8.8|8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TotalTime>
  <Words>2678</Words>
  <Application>Microsoft Office PowerPoint</Application>
  <PresentationFormat>Custom</PresentationFormat>
  <Paragraphs>168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Roboto Bold</vt:lpstr>
      <vt:lpstr>Arial</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211 N.B. Presentation - ENG</dc:title>
  <dc:creator>Daniela Fernandez</dc:creator>
  <cp:lastModifiedBy>Daniela Fernandez</cp:lastModifiedBy>
  <cp:revision>3</cp:revision>
  <dcterms:created xsi:type="dcterms:W3CDTF">2006-08-16T00:00:00Z</dcterms:created>
  <dcterms:modified xsi:type="dcterms:W3CDTF">2023-05-03T19:51:47Z</dcterms:modified>
  <dc:identifier>DAEm5n9ejNU</dc:identifier>
</cp:coreProperties>
</file>